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7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</p:sldIdLst>
  <p:sldSz cy="8229600" cx="14630400"/>
  <p:notesSz cx="8229600" cy="14630400"/>
  <p:embeddedFontLst>
    <p:embeddedFont>
      <p:font typeface="Montserrat"/>
      <p:regular r:id="rId14"/>
      <p:bold r:id="rId15"/>
      <p:italic r:id="rId16"/>
      <p:boldItalic r:id="rId17"/>
    </p:embeddedFont>
    <p:embeddedFont>
      <p:font typeface="Barlow"/>
      <p:regular r:id="rId18"/>
      <p:bold r:id="rId19"/>
      <p:italic r:id="rId20"/>
      <p:boldItalic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Barlow-italic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21" Type="http://schemas.openxmlformats.org/officeDocument/2006/relationships/font" Target="fonts/Barlow-boldItalic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Montserrat-bold.fntdata"/><Relationship Id="rId14" Type="http://schemas.openxmlformats.org/officeDocument/2006/relationships/font" Target="fonts/Montserrat-regular.fntdata"/><Relationship Id="rId17" Type="http://schemas.openxmlformats.org/officeDocument/2006/relationships/font" Target="fonts/Montserrat-boldItalic.fntdata"/><Relationship Id="rId16" Type="http://schemas.openxmlformats.org/officeDocument/2006/relationships/font" Target="fonts/Montserrat-italic.fntdata"/><Relationship Id="rId5" Type="http://schemas.openxmlformats.org/officeDocument/2006/relationships/slide" Target="slides/slide1.xml"/><Relationship Id="rId19" Type="http://schemas.openxmlformats.org/officeDocument/2006/relationships/font" Target="fonts/Barlow-bold.fntdata"/><Relationship Id="rId6" Type="http://schemas.openxmlformats.org/officeDocument/2006/relationships/slide" Target="slides/slide2.xml"/><Relationship Id="rId18" Type="http://schemas.openxmlformats.org/officeDocument/2006/relationships/font" Target="fonts/Barlow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/>
              <a:t>‹#›</a:t>
            </a:fld>
            <a:endParaRPr b="0" i="0" sz="1200" u="none" cap="none" strike="noStrike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" name="Google Shape;45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" name="Google Shape;57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" name="Google Shape;70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6" name="Google Shape;96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2" name="Google Shape;112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1" name="Google Shape;131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9" name="Google Shape;149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35a31f55cb9_2_15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8" name="Google Shape;168;g35a31f55cb9_2_15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g35a31f55cb9_2_15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7" name="Google Shape;187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 master">
  <p:cSld name="Slide 1 master">
    <p:bg>
      <p:bgPr>
        <a:solidFill>
          <a:srgbClr val="000000"/>
        </a:solidFill>
      </p:bgPr>
    </p:bg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1" name="Google Shape;11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3" name="Google Shape;13;p2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4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 master">
  <p:cSld name="Slide 2 master">
    <p:bg>
      <p:bgPr>
        <a:solidFill>
          <a:srgbClr val="000000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5" name="Google Shape;15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7" name="Google Shape;17;p3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4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master">
  <p:cSld name="Slide 3 master">
    <p:bg>
      <p:bgPr>
        <a:solidFill>
          <a:srgbClr val="000000"/>
        </a:solid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9" name="Google Shape;19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1" name="Google Shape;21;p4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4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4 master">
  <p:cSld name="Slide 4 master">
    <p:bg>
      <p:bgPr>
        <a:solidFill>
          <a:srgbClr val="000000"/>
        </a:solid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3" name="Google Shape;23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5" name="Google Shape;25;p5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4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5 master">
  <p:cSld name="Slide 5 master">
    <p:bg>
      <p:bgPr>
        <a:solidFill>
          <a:srgbClr val="000000"/>
        </a:solid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7" name="Google Shape;27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9" name="Google Shape;29;p6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4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6 master">
  <p:cSld name="Slide 6 master">
    <p:bg>
      <p:bgPr>
        <a:solidFill>
          <a:srgbClr val="000000"/>
        </a:solid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1" name="Google Shape;31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3" name="Google Shape;33;p7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4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7 master">
  <p:cSld name="Slide 7 master">
    <p:bg>
      <p:bgPr>
        <a:solidFill>
          <a:srgbClr val="000000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5" name="Google Shape;35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7" name="Google Shape;37;p8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4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8 master">
  <p:cSld name="Slide 8 master">
    <p:bg>
      <p:bgPr>
        <a:solidFill>
          <a:srgbClr val="000000"/>
        </a:solid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9" name="Google Shape;39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1" name="Google Shape;41;p9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4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0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0.png"/><Relationship Id="rId4" Type="http://schemas.openxmlformats.org/officeDocument/2006/relationships/image" Target="../media/image14.jpg"/><Relationship Id="rId5" Type="http://schemas.openxmlformats.org/officeDocument/2006/relationships/image" Target="../media/image2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6.png"/><Relationship Id="rId4" Type="http://schemas.openxmlformats.org/officeDocument/2006/relationships/image" Target="../media/image22.png"/><Relationship Id="rId5" Type="http://schemas.openxmlformats.org/officeDocument/2006/relationships/image" Target="../media/image27.png"/><Relationship Id="rId6" Type="http://schemas.openxmlformats.org/officeDocument/2006/relationships/image" Target="../media/image25.png"/><Relationship Id="rId7" Type="http://schemas.openxmlformats.org/officeDocument/2006/relationships/image" Target="../media/image2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3.png"/><Relationship Id="rId6" Type="http://schemas.openxmlformats.org/officeDocument/2006/relationships/image" Target="../media/image2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8" name="Google Shape;48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11"/>
          <p:cNvSpPr/>
          <p:nvPr/>
        </p:nvSpPr>
        <p:spPr>
          <a:xfrm>
            <a:off x="758309" y="2459593"/>
            <a:ext cx="7627382" cy="14254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842"/>
              </a:lnSpc>
              <a:spcBef>
                <a:spcPts val="0"/>
              </a:spcBef>
              <a:spcAft>
                <a:spcPts val="0"/>
              </a:spcAft>
              <a:buClr>
                <a:srgbClr val="7068F4"/>
              </a:buClr>
              <a:buSzPts val="4450"/>
              <a:buFont typeface="Barlow"/>
              <a:buNone/>
            </a:pPr>
            <a:r>
              <a:rPr b="1" i="0" lang="en-US" sz="4450" u="none" cap="none" strike="noStrike">
                <a:solidFill>
                  <a:srgbClr val="7068F4"/>
                </a:solidFill>
                <a:latin typeface="Barlow"/>
                <a:ea typeface="Barlow"/>
                <a:cs typeface="Barlow"/>
                <a:sym typeface="Barlow"/>
              </a:rPr>
              <a:t>Project Management Co-Agent</a:t>
            </a:r>
            <a:endParaRPr b="0" i="0" sz="4450" u="none" cap="none" strike="noStrike"/>
          </a:p>
        </p:txBody>
      </p:sp>
      <p:sp>
        <p:nvSpPr>
          <p:cNvPr id="50" name="Google Shape;50;p11"/>
          <p:cNvSpPr/>
          <p:nvPr/>
        </p:nvSpPr>
        <p:spPr>
          <a:xfrm>
            <a:off x="758309" y="4209931"/>
            <a:ext cx="7627382" cy="3467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00"/>
              <a:buFont typeface="Montserrat"/>
              <a:buNone/>
            </a:pPr>
            <a:r>
              <a:rPr b="1" i="0" lang="en-US" sz="1700" u="none" cap="none" strike="noStrike">
                <a:solidFill>
                  <a:srgbClr val="272525"/>
                </a:solidFill>
                <a:latin typeface="Montserrat"/>
                <a:ea typeface="Montserrat"/>
                <a:cs typeface="Montserrat"/>
                <a:sym typeface="Montserrat"/>
              </a:rPr>
              <a:t>AI-Powered </a:t>
            </a:r>
            <a:r>
              <a:rPr b="1" i="0" lang="en-US" sz="1700" u="none" cap="none" strike="noStrike">
                <a:solidFill>
                  <a:srgbClr val="272525"/>
                </a:solidFill>
                <a:latin typeface="Montserrat"/>
                <a:ea typeface="Montserrat"/>
                <a:cs typeface="Montserrat"/>
                <a:sym typeface="Montserrat"/>
              </a:rPr>
              <a:t>ClickUp</a:t>
            </a:r>
            <a:r>
              <a:rPr b="1" i="0" lang="en-US" sz="1700" u="none" cap="none" strike="noStrike">
                <a:solidFill>
                  <a:srgbClr val="272525"/>
                </a:solidFill>
                <a:latin typeface="Montserrat"/>
                <a:ea typeface="Montserrat"/>
                <a:cs typeface="Montserrat"/>
                <a:sym typeface="Montserrat"/>
              </a:rPr>
              <a:t> Assistant</a:t>
            </a:r>
            <a:endParaRPr b="0" i="0" sz="1700" u="none" cap="none" strike="noStrike"/>
          </a:p>
        </p:txBody>
      </p:sp>
      <p:sp>
        <p:nvSpPr>
          <p:cNvPr id="51" name="Google Shape;51;p11"/>
          <p:cNvSpPr/>
          <p:nvPr/>
        </p:nvSpPr>
        <p:spPr>
          <a:xfrm>
            <a:off x="758309" y="4800362"/>
            <a:ext cx="7627382" cy="34671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38100" endA="0" endPos="30000" fadeDir="5400012" kx="0" rotWithShape="0" algn="bl" stPos="0" sy="-100000" ky="0"/>
          </a:effectLst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00"/>
              <a:buFont typeface="Montserrat"/>
              <a:buNone/>
            </a:pPr>
            <a:r>
              <a:rPr b="0" i="0" lang="en-US" sz="1700" u="none" cap="none" strike="noStrike">
                <a:solidFill>
                  <a:srgbClr val="272525"/>
                </a:solidFill>
                <a:latin typeface="Montserrat"/>
                <a:ea typeface="Montserrat"/>
                <a:cs typeface="Montserrat"/>
                <a:sym typeface="Montserrat"/>
              </a:rPr>
              <a:t>Leveraging AI to streamline and accelerate your project management.</a:t>
            </a:r>
            <a:endParaRPr b="0" i="0" sz="1700" u="none" cap="none" strike="noStrike"/>
          </a:p>
        </p:txBody>
      </p:sp>
      <p:sp>
        <p:nvSpPr>
          <p:cNvPr id="52" name="Google Shape;52;p11"/>
          <p:cNvSpPr/>
          <p:nvPr/>
        </p:nvSpPr>
        <p:spPr>
          <a:xfrm>
            <a:off x="758309" y="5406985"/>
            <a:ext cx="346591" cy="346591"/>
          </a:xfrm>
          <a:prstGeom prst="roundRect">
            <a:avLst>
              <a:gd fmla="val 26380043" name="adj"/>
            </a:avLst>
          </a:prstGeom>
          <a:solidFill>
            <a:srgbClr val="00A758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11"/>
          <p:cNvSpPr/>
          <p:nvPr/>
        </p:nvSpPr>
        <p:spPr>
          <a:xfrm>
            <a:off x="1213118" y="5390800"/>
            <a:ext cx="5446200" cy="3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476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100"/>
              <a:buFont typeface="Montserrat"/>
              <a:buNone/>
            </a:pPr>
            <a:r>
              <a:rPr b="1" i="0" lang="en-US" sz="2100" u="none" cap="none" strike="noStrike">
                <a:solidFill>
                  <a:srgbClr val="272525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-US" sz="2100">
                <a:solidFill>
                  <a:srgbClr val="272525"/>
                </a:solidFill>
                <a:latin typeface="Montserrat"/>
                <a:ea typeface="Montserrat"/>
                <a:cs typeface="Montserrat"/>
                <a:sym typeface="Montserrat"/>
              </a:rPr>
              <a:t>Group Members</a:t>
            </a:r>
            <a:endParaRPr b="0" i="0" sz="2100" u="none" cap="none" strike="noStrike"/>
          </a:p>
        </p:txBody>
      </p:sp>
      <p:sp>
        <p:nvSpPr>
          <p:cNvPr id="54" name="Google Shape;54;p11"/>
          <p:cNvSpPr txBox="1"/>
          <p:nvPr/>
        </p:nvSpPr>
        <p:spPr>
          <a:xfrm>
            <a:off x="1007875" y="6013725"/>
            <a:ext cx="6850200" cy="18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-US" sz="1800">
                <a:latin typeface="Montserrat"/>
                <a:ea typeface="Montserrat"/>
                <a:cs typeface="Montserrat"/>
                <a:sym typeface="Montserrat"/>
              </a:rPr>
              <a:t>Syed Muhammad Shees Ali                 CT-22088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-US" sz="1800">
                <a:latin typeface="Montserrat"/>
                <a:ea typeface="Montserrat"/>
                <a:cs typeface="Montserrat"/>
                <a:sym typeface="Montserrat"/>
              </a:rPr>
              <a:t>Abdul Rafay Ul Iman Syed                    CT-22099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-US" sz="1800">
                <a:latin typeface="Montserrat"/>
                <a:ea typeface="Montserrat"/>
                <a:cs typeface="Montserrat"/>
                <a:sym typeface="Montserrat"/>
              </a:rPr>
              <a:t>Muhammad Huzaifa Qureshi               CT-22081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2"/>
          <p:cNvSpPr/>
          <p:nvPr/>
        </p:nvSpPr>
        <p:spPr>
          <a:xfrm>
            <a:off x="758309" y="2583775"/>
            <a:ext cx="5701546" cy="712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842"/>
              </a:lnSpc>
              <a:spcBef>
                <a:spcPts val="0"/>
              </a:spcBef>
              <a:spcAft>
                <a:spcPts val="0"/>
              </a:spcAft>
              <a:buClr>
                <a:srgbClr val="7068F4"/>
              </a:buClr>
              <a:buSzPts val="4450"/>
              <a:buFont typeface="Barlow"/>
              <a:buNone/>
            </a:pPr>
            <a:r>
              <a:rPr b="1" i="0" lang="en-US" sz="4450" u="none" cap="none" strike="noStrike">
                <a:solidFill>
                  <a:srgbClr val="7068F4"/>
                </a:solidFill>
                <a:latin typeface="Barlow"/>
                <a:ea typeface="Barlow"/>
                <a:cs typeface="Barlow"/>
                <a:sym typeface="Barlow"/>
              </a:rPr>
              <a:t>Project Overview</a:t>
            </a:r>
            <a:endParaRPr b="0" i="0" sz="4450" u="none" cap="none" strike="noStrike"/>
          </a:p>
        </p:txBody>
      </p:sp>
      <p:sp>
        <p:nvSpPr>
          <p:cNvPr id="61" name="Google Shape;61;p12"/>
          <p:cNvSpPr/>
          <p:nvPr/>
        </p:nvSpPr>
        <p:spPr>
          <a:xfrm>
            <a:off x="758309" y="3837980"/>
            <a:ext cx="2850713" cy="3562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7068F4"/>
              </a:buClr>
              <a:buSzPts val="2200"/>
              <a:buFont typeface="Barlow"/>
              <a:buNone/>
            </a:pPr>
            <a:r>
              <a:rPr b="1" i="0" lang="en-US" sz="2200" u="none" cap="none" strike="noStrike">
                <a:solidFill>
                  <a:srgbClr val="7068F4"/>
                </a:solidFill>
                <a:latin typeface="Barlow"/>
                <a:ea typeface="Barlow"/>
                <a:cs typeface="Barlow"/>
                <a:sym typeface="Barlow"/>
              </a:rPr>
              <a:t>Seamless Integration</a:t>
            </a:r>
            <a:endParaRPr b="0" i="0" sz="2200" u="none" cap="none" strike="noStrike"/>
          </a:p>
        </p:txBody>
      </p:sp>
      <p:sp>
        <p:nvSpPr>
          <p:cNvPr id="62" name="Google Shape;62;p12"/>
          <p:cNvSpPr/>
          <p:nvPr/>
        </p:nvSpPr>
        <p:spPr>
          <a:xfrm>
            <a:off x="758309" y="4410789"/>
            <a:ext cx="4018359" cy="10401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00"/>
              <a:buFont typeface="Montserrat"/>
              <a:buNone/>
            </a:pPr>
            <a:r>
              <a:rPr b="0" i="0" lang="en-US" sz="1700" u="none" cap="none" strike="noStrike">
                <a:solidFill>
                  <a:srgbClr val="272525"/>
                </a:solidFill>
                <a:latin typeface="Montserrat"/>
                <a:ea typeface="Montserrat"/>
                <a:cs typeface="Montserrat"/>
                <a:sym typeface="Montserrat"/>
              </a:rPr>
              <a:t>This system integrates smoothly with ClickUp, enhancing productivity.</a:t>
            </a:r>
            <a:endParaRPr b="0" i="0" sz="1700" u="none" cap="none" strike="noStrike"/>
          </a:p>
        </p:txBody>
      </p:sp>
      <p:sp>
        <p:nvSpPr>
          <p:cNvPr id="63" name="Google Shape;63;p12"/>
          <p:cNvSpPr/>
          <p:nvPr/>
        </p:nvSpPr>
        <p:spPr>
          <a:xfrm>
            <a:off x="5312926" y="3837980"/>
            <a:ext cx="2850713" cy="3562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7068F4"/>
              </a:buClr>
              <a:buSzPts val="2200"/>
              <a:buFont typeface="Barlow"/>
              <a:buNone/>
            </a:pPr>
            <a:r>
              <a:rPr b="1" i="0" lang="en-US" sz="2200" u="none" cap="none" strike="noStrike">
                <a:solidFill>
                  <a:srgbClr val="7068F4"/>
                </a:solidFill>
                <a:latin typeface="Barlow"/>
                <a:ea typeface="Barlow"/>
                <a:cs typeface="Barlow"/>
                <a:sym typeface="Barlow"/>
              </a:rPr>
              <a:t>AI Meets PM</a:t>
            </a:r>
            <a:endParaRPr b="0" i="0" sz="2200" u="none" cap="none" strike="noStrike"/>
          </a:p>
        </p:txBody>
      </p:sp>
      <p:sp>
        <p:nvSpPr>
          <p:cNvPr id="64" name="Google Shape;64;p12"/>
          <p:cNvSpPr/>
          <p:nvPr/>
        </p:nvSpPr>
        <p:spPr>
          <a:xfrm>
            <a:off x="5312926" y="4410789"/>
            <a:ext cx="4018359" cy="6934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00"/>
              <a:buFont typeface="Montserrat"/>
              <a:buNone/>
            </a:pPr>
            <a:r>
              <a:rPr b="0" i="0" lang="en-US" sz="1700" u="none" cap="none" strike="noStrike">
                <a:solidFill>
                  <a:srgbClr val="272525"/>
                </a:solidFill>
                <a:latin typeface="Montserrat"/>
                <a:ea typeface="Montserrat"/>
                <a:cs typeface="Montserrat"/>
                <a:sym typeface="Montserrat"/>
              </a:rPr>
              <a:t>Combines AI analysis with real-time task and project management.</a:t>
            </a:r>
            <a:endParaRPr b="0" i="0" sz="1700" u="none" cap="none" strike="noStrike"/>
          </a:p>
        </p:txBody>
      </p:sp>
      <p:sp>
        <p:nvSpPr>
          <p:cNvPr id="65" name="Google Shape;65;p12"/>
          <p:cNvSpPr/>
          <p:nvPr/>
        </p:nvSpPr>
        <p:spPr>
          <a:xfrm>
            <a:off x="9867543" y="3837980"/>
            <a:ext cx="2850713" cy="3562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7068F4"/>
              </a:buClr>
              <a:buSzPts val="2200"/>
              <a:buFont typeface="Barlow"/>
              <a:buNone/>
            </a:pPr>
            <a:r>
              <a:rPr b="1" i="0" lang="en-US" sz="2200" u="none" cap="none" strike="noStrike">
                <a:solidFill>
                  <a:srgbClr val="7068F4"/>
                </a:solidFill>
                <a:latin typeface="Barlow"/>
                <a:ea typeface="Barlow"/>
                <a:cs typeface="Barlow"/>
                <a:sym typeface="Barlow"/>
              </a:rPr>
              <a:t>Dual Architecture</a:t>
            </a:r>
            <a:endParaRPr b="0" i="0" sz="2200" u="none" cap="none" strike="noStrike"/>
          </a:p>
        </p:txBody>
      </p:sp>
      <p:sp>
        <p:nvSpPr>
          <p:cNvPr id="66" name="Google Shape;66;p12"/>
          <p:cNvSpPr/>
          <p:nvPr/>
        </p:nvSpPr>
        <p:spPr>
          <a:xfrm>
            <a:off x="9867543" y="4410789"/>
            <a:ext cx="4018359" cy="6934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00"/>
              <a:buFont typeface="Montserrat"/>
              <a:buChar char="•"/>
            </a:pPr>
            <a:r>
              <a:rPr b="0" i="0" lang="en-US" sz="1700" u="none" cap="none" strike="noStrike">
                <a:solidFill>
                  <a:srgbClr val="272525"/>
                </a:solidFill>
                <a:latin typeface="Montserrat"/>
                <a:ea typeface="Montserrat"/>
                <a:cs typeface="Montserrat"/>
                <a:sym typeface="Montserrat"/>
              </a:rPr>
              <a:t>Python backend agent (LangGraph/Gemini)</a:t>
            </a:r>
            <a:endParaRPr b="0" i="0" sz="1700" u="none" cap="none" strike="noStrike"/>
          </a:p>
        </p:txBody>
      </p:sp>
      <p:sp>
        <p:nvSpPr>
          <p:cNvPr id="67" name="Google Shape;67;p12"/>
          <p:cNvSpPr/>
          <p:nvPr/>
        </p:nvSpPr>
        <p:spPr>
          <a:xfrm>
            <a:off x="9867543" y="5179933"/>
            <a:ext cx="4018359" cy="3467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00"/>
              <a:buFont typeface="Montserrat"/>
              <a:buChar char="•"/>
            </a:pPr>
            <a:r>
              <a:rPr b="0" i="0" lang="en-US" sz="1700" u="none" cap="none" strike="noStrike">
                <a:solidFill>
                  <a:srgbClr val="272525"/>
                </a:solidFill>
                <a:latin typeface="Montserrat"/>
                <a:ea typeface="Montserrat"/>
                <a:cs typeface="Montserrat"/>
                <a:sym typeface="Montserrat"/>
              </a:rPr>
              <a:t>Modern Next.js copilot UI</a:t>
            </a:r>
            <a:endParaRPr b="0" i="0" sz="1700" u="none" cap="none" strike="noStrike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73" name="Google Shape;73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3"/>
          <p:cNvSpPr/>
          <p:nvPr/>
        </p:nvSpPr>
        <p:spPr>
          <a:xfrm>
            <a:off x="753427" y="592931"/>
            <a:ext cx="4531876" cy="5663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52"/>
              </a:lnSpc>
              <a:spcBef>
                <a:spcPts val="0"/>
              </a:spcBef>
              <a:spcAft>
                <a:spcPts val="0"/>
              </a:spcAft>
              <a:buClr>
                <a:srgbClr val="7068F4"/>
              </a:buClr>
              <a:buSzPts val="3550"/>
              <a:buFont typeface="Barlow"/>
              <a:buNone/>
            </a:pPr>
            <a:r>
              <a:rPr b="1" i="0" lang="en-US" sz="3550" u="none" cap="none" strike="noStrike">
                <a:solidFill>
                  <a:srgbClr val="7068F4"/>
                </a:solidFill>
                <a:latin typeface="Barlow"/>
                <a:ea typeface="Barlow"/>
                <a:cs typeface="Barlow"/>
                <a:sym typeface="Barlow"/>
              </a:rPr>
              <a:t>Key Features</a:t>
            </a:r>
            <a:endParaRPr b="0" i="0" sz="3550" u="none" cap="none" strike="noStrike"/>
          </a:p>
        </p:txBody>
      </p:sp>
      <p:sp>
        <p:nvSpPr>
          <p:cNvPr id="75" name="Google Shape;75;p13"/>
          <p:cNvSpPr/>
          <p:nvPr/>
        </p:nvSpPr>
        <p:spPr>
          <a:xfrm>
            <a:off x="753427" y="1417558"/>
            <a:ext cx="7637100" cy="1006200"/>
          </a:xfrm>
          <a:prstGeom prst="roundRect">
            <a:avLst>
              <a:gd fmla="val 15406" name="adj"/>
            </a:avLst>
          </a:prstGeom>
          <a:solidFill>
            <a:srgbClr val="EEEFF5"/>
          </a:solidFill>
          <a:ln>
            <a:noFill/>
          </a:ln>
          <a:effectLst>
            <a:outerShdw blurRad="41910" rotWithShape="0" algn="bl" dir="13500000" dist="20320">
              <a:srgbClr val="FFFFFF">
                <a:alpha val="698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3"/>
          <p:cNvSpPr/>
          <p:nvPr/>
        </p:nvSpPr>
        <p:spPr>
          <a:xfrm>
            <a:off x="925592" y="1589723"/>
            <a:ext cx="2441734" cy="2831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Barlow"/>
              <a:buNone/>
            </a:pPr>
            <a:r>
              <a:rPr b="1" i="0" lang="en-US" sz="1750" u="none" cap="none" strike="noStrike">
                <a:solidFill>
                  <a:srgbClr val="272525"/>
                </a:solidFill>
                <a:latin typeface="Barlow"/>
                <a:ea typeface="Barlow"/>
                <a:cs typeface="Barlow"/>
                <a:sym typeface="Barlow"/>
              </a:rPr>
              <a:t>Multi-Level Visualization</a:t>
            </a:r>
            <a:endParaRPr b="0" i="0" sz="1750" u="none" cap="none" strike="noStrike"/>
          </a:p>
        </p:txBody>
      </p:sp>
      <p:sp>
        <p:nvSpPr>
          <p:cNvPr id="77" name="Google Shape;77;p13"/>
          <p:cNvSpPr/>
          <p:nvPr/>
        </p:nvSpPr>
        <p:spPr>
          <a:xfrm>
            <a:off x="925592" y="1976080"/>
            <a:ext cx="7292816" cy="27539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259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350"/>
              <a:buFont typeface="Montserrat"/>
              <a:buNone/>
            </a:pPr>
            <a:r>
              <a:rPr b="0" i="0" lang="en-US" sz="1350" u="none" cap="none" strike="noStrike">
                <a:solidFill>
                  <a:srgbClr val="272525"/>
                </a:solidFill>
                <a:latin typeface="Montserrat"/>
                <a:ea typeface="Montserrat"/>
                <a:cs typeface="Montserrat"/>
                <a:sym typeface="Montserrat"/>
              </a:rPr>
              <a:t>View Spaces, Lists, and Tasks in a clear hierarchy.</a:t>
            </a:r>
            <a:endParaRPr b="0" i="0" sz="1350" u="none" cap="none" strike="noStrike"/>
          </a:p>
        </p:txBody>
      </p:sp>
      <p:sp>
        <p:nvSpPr>
          <p:cNvPr id="78" name="Google Shape;78;p13"/>
          <p:cNvSpPr/>
          <p:nvPr/>
        </p:nvSpPr>
        <p:spPr>
          <a:xfrm>
            <a:off x="753427" y="2595801"/>
            <a:ext cx="7637145" cy="1677353"/>
          </a:xfrm>
          <a:prstGeom prst="roundRect">
            <a:avLst>
              <a:gd fmla="val 9240" name="adj"/>
            </a:avLst>
          </a:prstGeom>
          <a:solidFill>
            <a:srgbClr val="EEEFF5"/>
          </a:solidFill>
          <a:ln>
            <a:noFill/>
          </a:ln>
          <a:effectLst>
            <a:outerShdw blurRad="41910" rotWithShape="0" algn="bl" dir="13500000" dist="20320">
              <a:srgbClr val="FFFFFF">
                <a:alpha val="6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13"/>
          <p:cNvSpPr/>
          <p:nvPr/>
        </p:nvSpPr>
        <p:spPr>
          <a:xfrm>
            <a:off x="925592" y="2767965"/>
            <a:ext cx="2446258" cy="2831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Barlow"/>
              <a:buNone/>
            </a:pPr>
            <a:r>
              <a:rPr b="1" i="0" lang="en-US" sz="1750" u="none" cap="none" strike="noStrike">
                <a:solidFill>
                  <a:srgbClr val="272525"/>
                </a:solidFill>
                <a:latin typeface="Barlow"/>
                <a:ea typeface="Barlow"/>
                <a:cs typeface="Barlow"/>
                <a:sym typeface="Barlow"/>
              </a:rPr>
              <a:t>AI-Enhanced Operations</a:t>
            </a:r>
            <a:endParaRPr b="0" i="0" sz="1750" u="none" cap="none" strike="noStrike"/>
          </a:p>
        </p:txBody>
      </p:sp>
      <p:sp>
        <p:nvSpPr>
          <p:cNvPr id="80" name="Google Shape;80;p13"/>
          <p:cNvSpPr/>
          <p:nvPr/>
        </p:nvSpPr>
        <p:spPr>
          <a:xfrm>
            <a:off x="925592" y="3154323"/>
            <a:ext cx="7292816" cy="27539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59259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350"/>
              <a:buFont typeface="Montserrat"/>
              <a:buChar char="•"/>
            </a:pPr>
            <a:r>
              <a:rPr b="0" i="0" lang="en-US" sz="1350" u="none" cap="none" strike="noStrike">
                <a:solidFill>
                  <a:srgbClr val="272525"/>
                </a:solidFill>
                <a:latin typeface="Montserrat"/>
                <a:ea typeface="Montserrat"/>
                <a:cs typeface="Montserrat"/>
                <a:sym typeface="Montserrat"/>
              </a:rPr>
              <a:t>Smart task creation and updates</a:t>
            </a:r>
            <a:endParaRPr b="0" i="0" sz="1350" u="none" cap="none" strike="noStrike"/>
          </a:p>
        </p:txBody>
      </p:sp>
      <p:sp>
        <p:nvSpPr>
          <p:cNvPr id="81" name="Google Shape;81;p13"/>
          <p:cNvSpPr/>
          <p:nvPr/>
        </p:nvSpPr>
        <p:spPr>
          <a:xfrm>
            <a:off x="925592" y="3489960"/>
            <a:ext cx="7292816" cy="27539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59259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350"/>
              <a:buFont typeface="Montserrat"/>
              <a:buChar char="•"/>
            </a:pPr>
            <a:r>
              <a:rPr b="0" i="0" lang="en-US" sz="1350" u="none" cap="none" strike="noStrike">
                <a:solidFill>
                  <a:srgbClr val="272525"/>
                </a:solidFill>
                <a:latin typeface="Montserrat"/>
                <a:ea typeface="Montserrat"/>
                <a:cs typeface="Montserrat"/>
                <a:sym typeface="Montserrat"/>
              </a:rPr>
              <a:t>Custom field management</a:t>
            </a:r>
            <a:endParaRPr b="0" i="0" sz="1350" u="none" cap="none" strike="noStrike"/>
          </a:p>
        </p:txBody>
      </p:sp>
      <p:sp>
        <p:nvSpPr>
          <p:cNvPr id="82" name="Google Shape;82;p13"/>
          <p:cNvSpPr/>
          <p:nvPr/>
        </p:nvSpPr>
        <p:spPr>
          <a:xfrm>
            <a:off x="925592" y="3825597"/>
            <a:ext cx="7292816" cy="27539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59259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350"/>
              <a:buFont typeface="Montserrat"/>
              <a:buChar char="•"/>
            </a:pPr>
            <a:r>
              <a:rPr b="0" i="0" lang="en-US" sz="1350" u="none" cap="none" strike="noStrike">
                <a:solidFill>
                  <a:srgbClr val="272525"/>
                </a:solidFill>
                <a:latin typeface="Montserrat"/>
                <a:ea typeface="Montserrat"/>
                <a:cs typeface="Montserrat"/>
                <a:sym typeface="Montserrat"/>
              </a:rPr>
              <a:t>Timeline optimization</a:t>
            </a:r>
            <a:endParaRPr b="0" i="0" sz="1350" u="none" cap="none" strike="noStrike"/>
          </a:p>
        </p:txBody>
      </p:sp>
      <p:sp>
        <p:nvSpPr>
          <p:cNvPr id="83" name="Google Shape;83;p13"/>
          <p:cNvSpPr/>
          <p:nvPr/>
        </p:nvSpPr>
        <p:spPr>
          <a:xfrm>
            <a:off x="753427" y="4445318"/>
            <a:ext cx="7637145" cy="1341715"/>
          </a:xfrm>
          <a:prstGeom prst="roundRect">
            <a:avLst>
              <a:gd fmla="val 11552" name="adj"/>
            </a:avLst>
          </a:prstGeom>
          <a:solidFill>
            <a:srgbClr val="EEEFF5"/>
          </a:solidFill>
          <a:ln>
            <a:noFill/>
          </a:ln>
          <a:effectLst>
            <a:outerShdw blurRad="41910" rotWithShape="0" algn="bl" dir="13500000" dist="20320">
              <a:srgbClr val="FFFFFF">
                <a:alpha val="6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3"/>
          <p:cNvSpPr/>
          <p:nvPr/>
        </p:nvSpPr>
        <p:spPr>
          <a:xfrm>
            <a:off x="925592" y="4617482"/>
            <a:ext cx="2265878" cy="2831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Barlow"/>
              <a:buNone/>
            </a:pPr>
            <a:r>
              <a:rPr b="1" i="0" lang="en-US" sz="1750" u="none" cap="none" strike="noStrike">
                <a:solidFill>
                  <a:srgbClr val="272525"/>
                </a:solidFill>
                <a:latin typeface="Barlow"/>
                <a:ea typeface="Barlow"/>
                <a:cs typeface="Barlow"/>
                <a:sym typeface="Barlow"/>
              </a:rPr>
              <a:t>Dual Interface Control</a:t>
            </a:r>
            <a:endParaRPr b="0" i="0" sz="1750" u="none" cap="none" strike="noStrike"/>
          </a:p>
        </p:txBody>
      </p:sp>
      <p:sp>
        <p:nvSpPr>
          <p:cNvPr id="85" name="Google Shape;85;p13"/>
          <p:cNvSpPr/>
          <p:nvPr/>
        </p:nvSpPr>
        <p:spPr>
          <a:xfrm>
            <a:off x="925592" y="5003840"/>
            <a:ext cx="7292816" cy="27539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59259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350"/>
              <a:buFont typeface="Montserrat"/>
              <a:buChar char="•"/>
            </a:pPr>
            <a:r>
              <a:rPr b="0" i="0" lang="en-US" sz="1350" u="none" cap="none" strike="noStrike">
                <a:solidFill>
                  <a:srgbClr val="272525"/>
                </a:solidFill>
                <a:latin typeface="Montserrat"/>
                <a:ea typeface="Montserrat"/>
                <a:cs typeface="Montserrat"/>
                <a:sym typeface="Montserrat"/>
              </a:rPr>
              <a:t>Natural language processing</a:t>
            </a:r>
            <a:endParaRPr b="0" i="0" sz="1350" u="none" cap="none" strike="noStrike"/>
          </a:p>
        </p:txBody>
      </p:sp>
      <p:sp>
        <p:nvSpPr>
          <p:cNvPr id="86" name="Google Shape;86;p13"/>
          <p:cNvSpPr/>
          <p:nvPr/>
        </p:nvSpPr>
        <p:spPr>
          <a:xfrm>
            <a:off x="925592" y="5339477"/>
            <a:ext cx="7292816" cy="27539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59259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350"/>
              <a:buFont typeface="Montserrat"/>
              <a:buChar char="•"/>
            </a:pPr>
            <a:r>
              <a:rPr b="0" i="0" lang="en-US" sz="1350" u="none" cap="none" strike="noStrike">
                <a:solidFill>
                  <a:srgbClr val="272525"/>
                </a:solidFill>
                <a:latin typeface="Montserrat"/>
                <a:ea typeface="Montserrat"/>
                <a:cs typeface="Montserrat"/>
                <a:sym typeface="Montserrat"/>
              </a:rPr>
              <a:t>Direct UI interaction</a:t>
            </a:r>
            <a:endParaRPr b="0" i="0" sz="1350" u="none" cap="none" strike="noStrike"/>
          </a:p>
        </p:txBody>
      </p:sp>
      <p:sp>
        <p:nvSpPr>
          <p:cNvPr id="87" name="Google Shape;87;p13"/>
          <p:cNvSpPr/>
          <p:nvPr/>
        </p:nvSpPr>
        <p:spPr>
          <a:xfrm>
            <a:off x="753427" y="5959197"/>
            <a:ext cx="7637145" cy="1677353"/>
          </a:xfrm>
          <a:prstGeom prst="roundRect">
            <a:avLst>
              <a:gd fmla="val 9240" name="adj"/>
            </a:avLst>
          </a:prstGeom>
          <a:solidFill>
            <a:srgbClr val="EEEFF5"/>
          </a:solidFill>
          <a:ln>
            <a:noFill/>
          </a:ln>
          <a:effectLst>
            <a:outerShdw blurRad="41910" rotWithShape="0" algn="bl" dir="13500000" dist="20320">
              <a:srgbClr val="FFFFFF">
                <a:alpha val="6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13"/>
          <p:cNvSpPr/>
          <p:nvPr/>
        </p:nvSpPr>
        <p:spPr>
          <a:xfrm>
            <a:off x="925592" y="6131362"/>
            <a:ext cx="2265878" cy="2831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Barlow"/>
              <a:buNone/>
            </a:pPr>
            <a:r>
              <a:rPr b="1" i="0" lang="en-US" sz="1750" u="none" cap="none" strike="noStrike">
                <a:solidFill>
                  <a:srgbClr val="272525"/>
                </a:solidFill>
                <a:latin typeface="Barlow"/>
                <a:ea typeface="Barlow"/>
                <a:cs typeface="Barlow"/>
                <a:sym typeface="Barlow"/>
              </a:rPr>
              <a:t>Tech Highlights</a:t>
            </a:r>
            <a:endParaRPr b="0" i="0" sz="1750" u="none" cap="none" strike="noStrike"/>
          </a:p>
        </p:txBody>
      </p:sp>
      <p:sp>
        <p:nvSpPr>
          <p:cNvPr id="89" name="Google Shape;89;p13"/>
          <p:cNvSpPr/>
          <p:nvPr/>
        </p:nvSpPr>
        <p:spPr>
          <a:xfrm>
            <a:off x="925592" y="6517719"/>
            <a:ext cx="7292816" cy="27539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59259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350"/>
              <a:buFont typeface="Montserrat"/>
              <a:buChar char="•"/>
            </a:pPr>
            <a:r>
              <a:rPr b="0" i="0" lang="en-US" sz="1350" u="none" cap="none" strike="noStrike">
                <a:solidFill>
                  <a:srgbClr val="272525"/>
                </a:solidFill>
                <a:latin typeface="Montserrat"/>
                <a:ea typeface="Montserrat"/>
                <a:cs typeface="Montserrat"/>
                <a:sym typeface="Montserrat"/>
              </a:rPr>
              <a:t>Live API synchronization</a:t>
            </a:r>
            <a:endParaRPr b="0" i="0" sz="1350" u="none" cap="none" strike="noStrike"/>
          </a:p>
        </p:txBody>
      </p:sp>
      <p:sp>
        <p:nvSpPr>
          <p:cNvPr id="90" name="Google Shape;90;p13"/>
          <p:cNvSpPr/>
          <p:nvPr/>
        </p:nvSpPr>
        <p:spPr>
          <a:xfrm>
            <a:off x="925592" y="6853357"/>
            <a:ext cx="7292816" cy="27539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59259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350"/>
              <a:buFont typeface="Montserrat"/>
              <a:buChar char="•"/>
            </a:pPr>
            <a:r>
              <a:rPr b="0" i="0" lang="en-US" sz="1350" u="none" cap="none" strike="noStrike">
                <a:solidFill>
                  <a:srgbClr val="272525"/>
                </a:solidFill>
                <a:latin typeface="Montserrat"/>
                <a:ea typeface="Montserrat"/>
                <a:cs typeface="Montserrat"/>
                <a:sym typeface="Montserrat"/>
              </a:rPr>
              <a:t>Gemini/OpenAI decision making</a:t>
            </a:r>
            <a:endParaRPr b="0" i="0" sz="1350" u="none" cap="none" strike="noStrike"/>
          </a:p>
        </p:txBody>
      </p:sp>
      <p:pic>
        <p:nvPicPr>
          <p:cNvPr id="91" name="Google Shape;91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591100" y="3207875"/>
            <a:ext cx="4594400" cy="2407001"/>
          </a:xfrm>
          <a:prstGeom prst="rect">
            <a:avLst/>
          </a:prstGeom>
          <a:noFill/>
          <a:ln>
            <a:noFill/>
          </a:ln>
          <a:effectLst>
            <a:reflection blurRad="0" dir="5400000" dist="38100" endA="0" endPos="30000" fadeDir="5400012" kx="0" rotWithShape="0" algn="bl" stPos="0" sy="-100000" ky="0"/>
          </a:effectLst>
        </p:spPr>
      </p:pic>
      <p:sp>
        <p:nvSpPr>
          <p:cNvPr id="92" name="Google Shape;92;p13"/>
          <p:cNvSpPr/>
          <p:nvPr/>
        </p:nvSpPr>
        <p:spPr>
          <a:xfrm>
            <a:off x="925592" y="7188994"/>
            <a:ext cx="7292816" cy="27539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59259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350"/>
              <a:buFont typeface="Montserrat"/>
              <a:buChar char="•"/>
            </a:pPr>
            <a:r>
              <a:rPr b="0" i="0" lang="en-US" sz="1350" u="none" cap="none" strike="noStrike">
                <a:solidFill>
                  <a:srgbClr val="272525"/>
                </a:solidFill>
                <a:latin typeface="Montserrat"/>
                <a:ea typeface="Montserrat"/>
                <a:cs typeface="Montserrat"/>
                <a:sym typeface="Montserrat"/>
              </a:rPr>
              <a:t>Bi-directional task management</a:t>
            </a:r>
            <a:endParaRPr b="0" i="0" sz="1350" u="none" cap="none" strike="noStrike"/>
          </a:p>
        </p:txBody>
      </p:sp>
      <p:pic>
        <p:nvPicPr>
          <p:cNvPr id="93" name="Google Shape;93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  <a:solidFill>
            <a:srgbClr val="EEEFF5"/>
          </a:solidFill>
          <a:ln>
            <a:noFill/>
          </a:ln>
          <a:effectLst>
            <a:outerShdw blurRad="185738" rotWithShape="0" algn="bl" dir="17700000" dist="114300">
              <a:srgbClr val="FFFFFF">
                <a:alpha val="69800"/>
              </a:srgbClr>
            </a:outerShdw>
            <a:reflection blurRad="0" dir="5400000" dist="666750" endA="0" endPos="50000" fadeDir="5400012" kx="0" rotWithShape="0" algn="bl" stPos="0" sy="-100000" ky="0"/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4"/>
          <p:cNvSpPr/>
          <p:nvPr/>
        </p:nvSpPr>
        <p:spPr>
          <a:xfrm>
            <a:off x="758309" y="2356366"/>
            <a:ext cx="5701546" cy="712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842"/>
              </a:lnSpc>
              <a:spcBef>
                <a:spcPts val="0"/>
              </a:spcBef>
              <a:spcAft>
                <a:spcPts val="0"/>
              </a:spcAft>
              <a:buClr>
                <a:srgbClr val="7068F4"/>
              </a:buClr>
              <a:buSzPts val="4450"/>
              <a:buFont typeface="Barlow"/>
              <a:buNone/>
            </a:pPr>
            <a:r>
              <a:rPr b="1" i="0" lang="en-US" sz="4450" u="none" cap="none" strike="noStrike">
                <a:solidFill>
                  <a:srgbClr val="7068F4"/>
                </a:solidFill>
                <a:latin typeface="Barlow"/>
                <a:ea typeface="Barlow"/>
                <a:cs typeface="Barlow"/>
                <a:sym typeface="Barlow"/>
              </a:rPr>
              <a:t>Technical Deep Dive</a:t>
            </a:r>
            <a:endParaRPr b="0" i="0" sz="4450" u="none" cap="none" strike="noStrike"/>
          </a:p>
        </p:txBody>
      </p:sp>
      <p:sp>
        <p:nvSpPr>
          <p:cNvPr id="100" name="Google Shape;100;p14"/>
          <p:cNvSpPr/>
          <p:nvPr/>
        </p:nvSpPr>
        <p:spPr>
          <a:xfrm>
            <a:off x="758309" y="3610570"/>
            <a:ext cx="2850713" cy="3562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7068F4"/>
              </a:buClr>
              <a:buSzPts val="2200"/>
              <a:buFont typeface="Barlow"/>
              <a:buNone/>
            </a:pPr>
            <a:r>
              <a:rPr b="1" i="0" lang="en-US" sz="2200" u="none" cap="none" strike="noStrike">
                <a:solidFill>
                  <a:srgbClr val="7068F4"/>
                </a:solidFill>
                <a:latin typeface="Barlow"/>
                <a:ea typeface="Barlow"/>
                <a:cs typeface="Barlow"/>
                <a:sym typeface="Barlow"/>
              </a:rPr>
              <a:t>Backend Stack</a:t>
            </a:r>
            <a:endParaRPr b="0" i="0" sz="2200" u="none" cap="none" strike="noStrike"/>
          </a:p>
        </p:txBody>
      </p:sp>
      <p:sp>
        <p:nvSpPr>
          <p:cNvPr id="101" name="Google Shape;101;p14"/>
          <p:cNvSpPr/>
          <p:nvPr/>
        </p:nvSpPr>
        <p:spPr>
          <a:xfrm>
            <a:off x="758309" y="4183380"/>
            <a:ext cx="6292572" cy="3467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00"/>
              <a:buFont typeface="Montserrat"/>
              <a:buChar char="•"/>
            </a:pPr>
            <a:r>
              <a:rPr b="0" i="0" lang="en-US" sz="1700" u="none" cap="none" strike="noStrike">
                <a:solidFill>
                  <a:srgbClr val="272525"/>
                </a:solidFill>
                <a:latin typeface="Montserrat"/>
                <a:ea typeface="Montserrat"/>
                <a:cs typeface="Montserrat"/>
                <a:sym typeface="Montserrat"/>
              </a:rPr>
              <a:t>Python 3.12 with LangGraph orchestration</a:t>
            </a:r>
            <a:endParaRPr b="0" i="0" sz="1700" u="none" cap="none" strike="noStrike"/>
          </a:p>
        </p:txBody>
      </p:sp>
      <p:sp>
        <p:nvSpPr>
          <p:cNvPr id="102" name="Google Shape;102;p14"/>
          <p:cNvSpPr/>
          <p:nvPr/>
        </p:nvSpPr>
        <p:spPr>
          <a:xfrm>
            <a:off x="758309" y="4605814"/>
            <a:ext cx="6292572" cy="3467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00"/>
              <a:buFont typeface="Montserrat"/>
              <a:buChar char="•"/>
            </a:pPr>
            <a:r>
              <a:rPr b="0" i="0" lang="en-US" sz="1700" u="none" cap="none" strike="noStrike">
                <a:solidFill>
                  <a:srgbClr val="272525"/>
                </a:solidFill>
                <a:latin typeface="Montserrat"/>
                <a:ea typeface="Montserrat"/>
                <a:cs typeface="Montserrat"/>
                <a:sym typeface="Montserrat"/>
              </a:rPr>
              <a:t>Google Gemini AI processing</a:t>
            </a:r>
            <a:endParaRPr b="0" i="0" sz="1700" u="none" cap="none" strike="noStrike"/>
          </a:p>
        </p:txBody>
      </p:sp>
      <p:sp>
        <p:nvSpPr>
          <p:cNvPr id="103" name="Google Shape;103;p14"/>
          <p:cNvSpPr/>
          <p:nvPr/>
        </p:nvSpPr>
        <p:spPr>
          <a:xfrm>
            <a:off x="758309" y="5028248"/>
            <a:ext cx="6292572" cy="3467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00"/>
              <a:buFont typeface="Montserrat"/>
              <a:buChar char="•"/>
            </a:pPr>
            <a:r>
              <a:rPr b="0" i="0" lang="en-US" sz="1700" u="none" cap="none" strike="noStrike">
                <a:solidFill>
                  <a:srgbClr val="272525"/>
                </a:solidFill>
                <a:latin typeface="Montserrat"/>
                <a:ea typeface="Montserrat"/>
                <a:cs typeface="Montserrat"/>
                <a:sym typeface="Montserrat"/>
              </a:rPr>
              <a:t>FastAPI endpoints</a:t>
            </a:r>
            <a:endParaRPr b="0" i="0" sz="1700" u="none" cap="none" strike="noStrike"/>
          </a:p>
        </p:txBody>
      </p:sp>
      <p:sp>
        <p:nvSpPr>
          <p:cNvPr id="104" name="Google Shape;104;p14"/>
          <p:cNvSpPr/>
          <p:nvPr/>
        </p:nvSpPr>
        <p:spPr>
          <a:xfrm>
            <a:off x="758309" y="5450681"/>
            <a:ext cx="6292572" cy="3467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00"/>
              <a:buFont typeface="Montserrat"/>
              <a:buChar char="•"/>
            </a:pPr>
            <a:r>
              <a:rPr b="0" i="0" lang="en-US" sz="1700" u="none" cap="none" strike="noStrike">
                <a:solidFill>
                  <a:srgbClr val="272525"/>
                </a:solidFill>
                <a:latin typeface="Montserrat"/>
                <a:ea typeface="Montserrat"/>
                <a:cs typeface="Montserrat"/>
                <a:sym typeface="Montserrat"/>
              </a:rPr>
              <a:t>Secure credential management</a:t>
            </a:r>
            <a:endParaRPr b="0" i="0" sz="1700" u="none" cap="none" strike="noStrike"/>
          </a:p>
        </p:txBody>
      </p:sp>
      <p:sp>
        <p:nvSpPr>
          <p:cNvPr id="105" name="Google Shape;105;p14"/>
          <p:cNvSpPr/>
          <p:nvPr/>
        </p:nvSpPr>
        <p:spPr>
          <a:xfrm>
            <a:off x="7587139" y="3610570"/>
            <a:ext cx="2850713" cy="3562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7068F4"/>
              </a:buClr>
              <a:buSzPts val="2200"/>
              <a:buFont typeface="Barlow"/>
              <a:buNone/>
            </a:pPr>
            <a:r>
              <a:rPr b="1" i="0" lang="en-US" sz="2200" u="none" cap="none" strike="noStrike">
                <a:solidFill>
                  <a:srgbClr val="7068F4"/>
                </a:solidFill>
                <a:latin typeface="Barlow"/>
                <a:ea typeface="Barlow"/>
                <a:cs typeface="Barlow"/>
                <a:sym typeface="Barlow"/>
              </a:rPr>
              <a:t>Frontend Stack</a:t>
            </a:r>
            <a:endParaRPr b="0" i="0" sz="2200" u="none" cap="none" strike="noStrike"/>
          </a:p>
        </p:txBody>
      </p:sp>
      <p:sp>
        <p:nvSpPr>
          <p:cNvPr id="106" name="Google Shape;106;p14"/>
          <p:cNvSpPr/>
          <p:nvPr/>
        </p:nvSpPr>
        <p:spPr>
          <a:xfrm>
            <a:off x="7587139" y="4183380"/>
            <a:ext cx="6292572" cy="3467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00"/>
              <a:buFont typeface="Montserrat"/>
              <a:buChar char="•"/>
            </a:pPr>
            <a:r>
              <a:rPr b="0" i="0" lang="en-US" sz="1700" u="none" cap="none" strike="noStrike">
                <a:solidFill>
                  <a:srgbClr val="272525"/>
                </a:solidFill>
                <a:latin typeface="Montserrat"/>
                <a:ea typeface="Montserrat"/>
                <a:cs typeface="Montserrat"/>
                <a:sym typeface="Montserrat"/>
              </a:rPr>
              <a:t>Next.js 14 + TypeScript</a:t>
            </a:r>
            <a:endParaRPr b="0" i="0" sz="1700" u="none" cap="none" strike="noStrike"/>
          </a:p>
        </p:txBody>
      </p:sp>
      <p:sp>
        <p:nvSpPr>
          <p:cNvPr id="107" name="Google Shape;107;p14"/>
          <p:cNvSpPr/>
          <p:nvPr/>
        </p:nvSpPr>
        <p:spPr>
          <a:xfrm>
            <a:off x="7587139" y="4605814"/>
            <a:ext cx="6292572" cy="3467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00"/>
              <a:buFont typeface="Montserrat"/>
              <a:buChar char="•"/>
            </a:pPr>
            <a:r>
              <a:rPr b="0" i="0" lang="en-US" sz="1700" u="none" cap="none" strike="noStrike">
                <a:solidFill>
                  <a:srgbClr val="272525"/>
                </a:solidFill>
                <a:latin typeface="Montserrat"/>
                <a:ea typeface="Montserrat"/>
                <a:cs typeface="Montserrat"/>
                <a:sym typeface="Montserrat"/>
              </a:rPr>
              <a:t>CopilotKit interactive UI</a:t>
            </a:r>
            <a:endParaRPr b="0" i="0" sz="1700" u="none" cap="none" strike="noStrike"/>
          </a:p>
        </p:txBody>
      </p:sp>
      <p:sp>
        <p:nvSpPr>
          <p:cNvPr id="108" name="Google Shape;108;p14"/>
          <p:cNvSpPr/>
          <p:nvPr/>
        </p:nvSpPr>
        <p:spPr>
          <a:xfrm>
            <a:off x="7587139" y="5028248"/>
            <a:ext cx="6292572" cy="3467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00"/>
              <a:buFont typeface="Montserrat"/>
              <a:buChar char="•"/>
            </a:pPr>
            <a:r>
              <a:rPr b="0" i="0" lang="en-US" sz="1700" u="none" cap="none" strike="noStrike">
                <a:solidFill>
                  <a:srgbClr val="272525"/>
                </a:solidFill>
                <a:latin typeface="Montserrat"/>
                <a:ea typeface="Montserrat"/>
                <a:cs typeface="Montserrat"/>
                <a:sym typeface="Montserrat"/>
              </a:rPr>
              <a:t>Real-time state &amp; Tailwind CSS</a:t>
            </a:r>
            <a:endParaRPr b="0" i="0" sz="1700" u="none" cap="none" strike="noStrike"/>
          </a:p>
        </p:txBody>
      </p:sp>
      <p:sp>
        <p:nvSpPr>
          <p:cNvPr id="109" name="Google Shape;109;p14"/>
          <p:cNvSpPr/>
          <p:nvPr/>
        </p:nvSpPr>
        <p:spPr>
          <a:xfrm>
            <a:off x="7587139" y="5450681"/>
            <a:ext cx="6292572" cy="3467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00"/>
              <a:buFont typeface="Montserrat"/>
              <a:buChar char="•"/>
            </a:pPr>
            <a:r>
              <a:rPr b="0" i="0" lang="en-US" sz="1700" u="none" cap="none" strike="noStrike">
                <a:solidFill>
                  <a:srgbClr val="272525"/>
                </a:solidFill>
                <a:latin typeface="Montserrat"/>
                <a:ea typeface="Montserrat"/>
                <a:cs typeface="Montserrat"/>
                <a:sym typeface="Montserrat"/>
              </a:rPr>
              <a:t>Secure API communication</a:t>
            </a:r>
            <a:endParaRPr b="0" i="0" sz="1700" u="none" cap="none" strike="noStrike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5"/>
          <p:cNvSpPr/>
          <p:nvPr/>
        </p:nvSpPr>
        <p:spPr>
          <a:xfrm>
            <a:off x="758309" y="595789"/>
            <a:ext cx="5701546" cy="712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842"/>
              </a:lnSpc>
              <a:spcBef>
                <a:spcPts val="0"/>
              </a:spcBef>
              <a:spcAft>
                <a:spcPts val="0"/>
              </a:spcAft>
              <a:buClr>
                <a:srgbClr val="7068F4"/>
              </a:buClr>
              <a:buSzPts val="4450"/>
              <a:buFont typeface="Barlow"/>
              <a:buNone/>
            </a:pPr>
            <a:r>
              <a:rPr b="1" i="0" lang="en-US" sz="4450" u="none" cap="none" strike="noStrike">
                <a:solidFill>
                  <a:srgbClr val="7068F4"/>
                </a:solidFill>
                <a:latin typeface="Barlow"/>
                <a:ea typeface="Barlow"/>
                <a:cs typeface="Barlow"/>
                <a:sym typeface="Barlow"/>
              </a:rPr>
              <a:t>Setup &amp; Installation</a:t>
            </a:r>
            <a:endParaRPr b="0" i="0" sz="4450" u="none" cap="none" strike="noStrike"/>
          </a:p>
        </p:txBody>
      </p:sp>
      <p:pic>
        <p:nvPicPr>
          <p:cNvPr descr="preencoded.png" id="116" name="Google Shape;116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8309" y="1633418"/>
            <a:ext cx="1083231" cy="1688425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5"/>
          <p:cNvSpPr/>
          <p:nvPr/>
        </p:nvSpPr>
        <p:spPr>
          <a:xfrm>
            <a:off x="2166461" y="1849993"/>
            <a:ext cx="2850713" cy="3562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200"/>
              <a:buFont typeface="Barlow"/>
              <a:buNone/>
            </a:pPr>
            <a:r>
              <a:rPr b="1" i="0" lang="en-US" sz="2200" u="none" cap="none" strike="noStrike">
                <a:solidFill>
                  <a:srgbClr val="272525"/>
                </a:solidFill>
                <a:latin typeface="Barlow"/>
                <a:ea typeface="Barlow"/>
                <a:cs typeface="Barlow"/>
                <a:sym typeface="Barlow"/>
              </a:rPr>
              <a:t>Backend Preparation</a:t>
            </a:r>
            <a:endParaRPr b="0" i="0" sz="2200" u="none" cap="none" strike="noStrike"/>
          </a:p>
        </p:txBody>
      </p:sp>
      <p:sp>
        <p:nvSpPr>
          <p:cNvPr id="118" name="Google Shape;118;p15"/>
          <p:cNvSpPr/>
          <p:nvPr/>
        </p:nvSpPr>
        <p:spPr>
          <a:xfrm>
            <a:off x="2166461" y="2336125"/>
            <a:ext cx="6219230" cy="3467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00"/>
              <a:buFont typeface="Montserrat"/>
              <a:buChar char="•"/>
            </a:pPr>
            <a:r>
              <a:rPr b="0" i="0" lang="en-US" sz="1700" u="none" cap="none" strike="noStrike">
                <a:solidFill>
                  <a:srgbClr val="272525"/>
                </a:solidFill>
                <a:latin typeface="Montserrat"/>
                <a:ea typeface="Montserrat"/>
                <a:cs typeface="Montserrat"/>
                <a:sym typeface="Montserrat"/>
              </a:rPr>
              <a:t>Python venv &amp; Gemini/ClickUp keys setup</a:t>
            </a:r>
            <a:endParaRPr b="0" i="0" sz="1700" u="none" cap="none" strike="noStrike"/>
          </a:p>
        </p:txBody>
      </p:sp>
      <p:sp>
        <p:nvSpPr>
          <p:cNvPr id="119" name="Google Shape;119;p15"/>
          <p:cNvSpPr/>
          <p:nvPr/>
        </p:nvSpPr>
        <p:spPr>
          <a:xfrm>
            <a:off x="2166461" y="2758559"/>
            <a:ext cx="6219230" cy="3467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00"/>
              <a:buFont typeface="Montserrat"/>
              <a:buChar char="•"/>
            </a:pPr>
            <a:r>
              <a:rPr b="0" i="0" lang="en-US" sz="1700" u="none" cap="none" strike="noStrike">
                <a:solidFill>
                  <a:srgbClr val="272525"/>
                </a:solidFill>
                <a:latin typeface="Montserrat"/>
                <a:ea typeface="Montserrat"/>
                <a:cs typeface="Montserrat"/>
                <a:sym typeface="Montserrat"/>
              </a:rPr>
              <a:t>Integrate LangGraph Studio</a:t>
            </a:r>
            <a:endParaRPr b="0" i="0" sz="1700" u="none" cap="none" strike="noStrike"/>
          </a:p>
        </p:txBody>
      </p:sp>
      <p:pic>
        <p:nvPicPr>
          <p:cNvPr descr="preencoded.png" id="120" name="Google Shape;120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8309" y="3321844"/>
            <a:ext cx="1083231" cy="1688425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5"/>
          <p:cNvSpPr/>
          <p:nvPr/>
        </p:nvSpPr>
        <p:spPr>
          <a:xfrm>
            <a:off x="2166461" y="3538418"/>
            <a:ext cx="2850713" cy="3562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200"/>
              <a:buFont typeface="Barlow"/>
              <a:buNone/>
            </a:pPr>
            <a:r>
              <a:rPr b="1" i="0" lang="en-US" sz="2200" u="none" cap="none" strike="noStrike">
                <a:solidFill>
                  <a:srgbClr val="272525"/>
                </a:solidFill>
                <a:latin typeface="Barlow"/>
                <a:ea typeface="Barlow"/>
                <a:cs typeface="Barlow"/>
                <a:sym typeface="Barlow"/>
              </a:rPr>
              <a:t>Frontend Setup</a:t>
            </a:r>
            <a:endParaRPr b="0" i="0" sz="2200" u="none" cap="none" strike="noStrike"/>
          </a:p>
        </p:txBody>
      </p:sp>
      <p:sp>
        <p:nvSpPr>
          <p:cNvPr id="122" name="Google Shape;122;p15"/>
          <p:cNvSpPr/>
          <p:nvPr/>
        </p:nvSpPr>
        <p:spPr>
          <a:xfrm>
            <a:off x="2166461" y="4024551"/>
            <a:ext cx="6219230" cy="3467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00"/>
              <a:buFont typeface="Montserrat"/>
              <a:buChar char="•"/>
            </a:pPr>
            <a:r>
              <a:rPr b="0" i="0" lang="en-US" sz="1700" u="none" cap="none" strike="noStrike">
                <a:solidFill>
                  <a:srgbClr val="272525"/>
                </a:solidFill>
                <a:latin typeface="Montserrat"/>
                <a:ea typeface="Montserrat"/>
                <a:cs typeface="Montserrat"/>
                <a:sym typeface="Montserrat"/>
              </a:rPr>
              <a:t>Install pnpm dependencies</a:t>
            </a:r>
            <a:endParaRPr b="0" i="0" sz="1700" u="none" cap="none" strike="noStrike"/>
          </a:p>
        </p:txBody>
      </p:sp>
      <p:sp>
        <p:nvSpPr>
          <p:cNvPr id="123" name="Google Shape;123;p15"/>
          <p:cNvSpPr/>
          <p:nvPr/>
        </p:nvSpPr>
        <p:spPr>
          <a:xfrm>
            <a:off x="2166461" y="4446984"/>
            <a:ext cx="6219230" cy="3467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00"/>
              <a:buFont typeface="Montserrat"/>
              <a:buChar char="•"/>
            </a:pPr>
            <a:r>
              <a:rPr b="0" i="0" lang="en-US" sz="1700" u="none" cap="none" strike="noStrike">
                <a:solidFill>
                  <a:srgbClr val="272525"/>
                </a:solidFill>
                <a:latin typeface="Montserrat"/>
                <a:ea typeface="Montserrat"/>
                <a:cs typeface="Montserrat"/>
                <a:sym typeface="Montserrat"/>
              </a:rPr>
              <a:t>Configure CopilotKit</a:t>
            </a:r>
            <a:endParaRPr b="0" i="0" sz="1700" u="none" cap="none" strike="noStrike"/>
          </a:p>
        </p:txBody>
      </p:sp>
      <p:pic>
        <p:nvPicPr>
          <p:cNvPr descr="preencoded.png" id="124" name="Google Shape;124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58309" y="5010269"/>
            <a:ext cx="1083231" cy="1688425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5"/>
          <p:cNvSpPr/>
          <p:nvPr/>
        </p:nvSpPr>
        <p:spPr>
          <a:xfrm>
            <a:off x="2166461" y="5226844"/>
            <a:ext cx="2850713" cy="3562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200"/>
              <a:buFont typeface="Barlow"/>
              <a:buNone/>
            </a:pPr>
            <a:r>
              <a:rPr b="1" i="0" lang="en-US" sz="2200" u="none" cap="none" strike="noStrike">
                <a:solidFill>
                  <a:srgbClr val="272525"/>
                </a:solidFill>
                <a:latin typeface="Barlow"/>
                <a:ea typeface="Barlow"/>
                <a:cs typeface="Barlow"/>
                <a:sym typeface="Barlow"/>
              </a:rPr>
              <a:t>Dual Runtime Launch</a:t>
            </a:r>
            <a:endParaRPr b="0" i="0" sz="2200" u="none" cap="none" strike="noStrike"/>
          </a:p>
        </p:txBody>
      </p:sp>
      <p:sp>
        <p:nvSpPr>
          <p:cNvPr id="126" name="Google Shape;126;p15"/>
          <p:cNvSpPr/>
          <p:nvPr/>
        </p:nvSpPr>
        <p:spPr>
          <a:xfrm>
            <a:off x="2166461" y="5712976"/>
            <a:ext cx="6219230" cy="3467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00"/>
              <a:buFont typeface="Montserrat"/>
              <a:buChar char="•"/>
            </a:pPr>
            <a:r>
              <a:rPr b="0" i="0" lang="en-US" sz="1700" u="none" cap="none" strike="noStrike">
                <a:solidFill>
                  <a:srgbClr val="272525"/>
                </a:solidFill>
                <a:latin typeface="Montserrat"/>
                <a:ea typeface="Montserrat"/>
                <a:cs typeface="Montserrat"/>
                <a:sym typeface="Montserrat"/>
              </a:rPr>
              <a:t>Run uvicorn agent:app</a:t>
            </a:r>
            <a:endParaRPr b="0" i="0" sz="1700" u="none" cap="none" strike="noStrike"/>
          </a:p>
        </p:txBody>
      </p:sp>
      <p:sp>
        <p:nvSpPr>
          <p:cNvPr id="127" name="Google Shape;127;p15"/>
          <p:cNvSpPr/>
          <p:nvPr/>
        </p:nvSpPr>
        <p:spPr>
          <a:xfrm>
            <a:off x="2166461" y="6135410"/>
            <a:ext cx="6219230" cy="3467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00"/>
              <a:buFont typeface="Montserrat"/>
              <a:buChar char="•"/>
            </a:pPr>
            <a:r>
              <a:rPr b="0" i="0" lang="en-US" sz="1700" u="none" cap="none" strike="noStrike">
                <a:solidFill>
                  <a:srgbClr val="272525"/>
                </a:solidFill>
                <a:latin typeface="Montserrat"/>
                <a:ea typeface="Montserrat"/>
                <a:cs typeface="Montserrat"/>
                <a:sym typeface="Montserrat"/>
              </a:rPr>
              <a:t>Run pnpm dev server</a:t>
            </a:r>
            <a:endParaRPr b="0" i="0" sz="1700" u="none" cap="none" strike="noStrike"/>
          </a:p>
        </p:txBody>
      </p:sp>
      <p:sp>
        <p:nvSpPr>
          <p:cNvPr id="128" name="Google Shape;128;p15"/>
          <p:cNvSpPr/>
          <p:nvPr/>
        </p:nvSpPr>
        <p:spPr>
          <a:xfrm>
            <a:off x="758309" y="6942415"/>
            <a:ext cx="7627382" cy="6934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00"/>
              <a:buFont typeface="Montserrat"/>
              <a:buNone/>
            </a:pPr>
            <a:r>
              <a:rPr b="1" i="0" lang="en-US" sz="1700" u="none" cap="none" strike="noStrike">
                <a:solidFill>
                  <a:srgbClr val="272525"/>
                </a:solidFill>
                <a:latin typeface="Montserrat"/>
                <a:ea typeface="Montserrat"/>
                <a:cs typeface="Montserrat"/>
                <a:sym typeface="Montserrat"/>
              </a:rPr>
              <a:t>Prerequisites:</a:t>
            </a:r>
            <a:r>
              <a:rPr b="0" i="0" lang="en-US" sz="1700" u="none" cap="none" strike="noStrike">
                <a:solidFill>
                  <a:srgbClr val="272525"/>
                </a:solidFill>
                <a:latin typeface="Montserrat"/>
                <a:ea typeface="Montserrat"/>
                <a:cs typeface="Montserrat"/>
                <a:sym typeface="Montserrat"/>
              </a:rPr>
              <a:t> ClickUp team, Google AI Studio, modern Node &amp; Python.</a:t>
            </a:r>
            <a:endParaRPr b="0" i="0" sz="1700" u="none" cap="none" strike="noStrike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34" name="Google Shape;134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6"/>
          <p:cNvSpPr/>
          <p:nvPr/>
        </p:nvSpPr>
        <p:spPr>
          <a:xfrm>
            <a:off x="6244709" y="1980367"/>
            <a:ext cx="5701546" cy="712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842"/>
              </a:lnSpc>
              <a:spcBef>
                <a:spcPts val="0"/>
              </a:spcBef>
              <a:spcAft>
                <a:spcPts val="0"/>
              </a:spcAft>
              <a:buClr>
                <a:srgbClr val="7068F4"/>
              </a:buClr>
              <a:buSzPts val="4450"/>
              <a:buFont typeface="Barlow"/>
              <a:buNone/>
            </a:pPr>
            <a:r>
              <a:rPr b="1" i="0" lang="en-US" sz="4450" u="none" cap="none" strike="noStrike">
                <a:solidFill>
                  <a:srgbClr val="7068F4"/>
                </a:solidFill>
                <a:latin typeface="Barlow"/>
                <a:ea typeface="Barlow"/>
                <a:cs typeface="Barlow"/>
                <a:sym typeface="Barlow"/>
              </a:rPr>
              <a:t>Use Cases &amp; Examples</a:t>
            </a:r>
            <a:endParaRPr b="0" i="0" sz="4450" u="none" cap="none" strike="noStrike"/>
          </a:p>
        </p:txBody>
      </p:sp>
      <p:pic>
        <p:nvPicPr>
          <p:cNvPr descr="preencoded.png" id="136" name="Google Shape;136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44709" y="3017996"/>
            <a:ext cx="541615" cy="541615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16"/>
          <p:cNvSpPr/>
          <p:nvPr/>
        </p:nvSpPr>
        <p:spPr>
          <a:xfrm>
            <a:off x="6244709" y="3776186"/>
            <a:ext cx="2361962" cy="3562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200"/>
              <a:buFont typeface="Barlow"/>
              <a:buNone/>
            </a:pPr>
            <a:r>
              <a:rPr b="1" i="0" lang="en-US" sz="2200" u="none" cap="none" strike="noStrike">
                <a:solidFill>
                  <a:srgbClr val="272525"/>
                </a:solidFill>
                <a:latin typeface="Barlow"/>
                <a:ea typeface="Barlow"/>
                <a:cs typeface="Barlow"/>
                <a:sym typeface="Barlow"/>
              </a:rPr>
              <a:t>Project Health</a:t>
            </a:r>
            <a:endParaRPr b="0" i="0" sz="2200" u="none" cap="none" strike="noStrike"/>
          </a:p>
        </p:txBody>
      </p:sp>
      <p:sp>
        <p:nvSpPr>
          <p:cNvPr id="138" name="Google Shape;138;p16"/>
          <p:cNvSpPr/>
          <p:nvPr/>
        </p:nvSpPr>
        <p:spPr>
          <a:xfrm>
            <a:off x="6244709" y="4262318"/>
            <a:ext cx="2361962" cy="10401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00"/>
              <a:buFont typeface="Montserrat"/>
              <a:buNone/>
            </a:pPr>
            <a:r>
              <a:rPr b="0" i="0" lang="en-US" sz="1700" u="none" cap="none" strike="noStrike">
                <a:solidFill>
                  <a:srgbClr val="272525"/>
                </a:solidFill>
                <a:latin typeface="Montserrat"/>
                <a:ea typeface="Montserrat"/>
                <a:cs typeface="Montserrat"/>
                <a:sym typeface="Montserrat"/>
              </a:rPr>
              <a:t>Track overdue tasks with clear, actionable insight.</a:t>
            </a:r>
            <a:endParaRPr b="0" i="0" sz="1700" u="none" cap="none" strike="noStrike"/>
          </a:p>
        </p:txBody>
      </p:sp>
      <p:pic>
        <p:nvPicPr>
          <p:cNvPr descr="preencoded.png" id="139" name="Google Shape;139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877419" y="3017996"/>
            <a:ext cx="541615" cy="541615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16"/>
          <p:cNvSpPr/>
          <p:nvPr/>
        </p:nvSpPr>
        <p:spPr>
          <a:xfrm>
            <a:off x="8877419" y="3776186"/>
            <a:ext cx="2361962" cy="3562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200"/>
              <a:buFont typeface="Barlow"/>
              <a:buNone/>
            </a:pPr>
            <a:r>
              <a:rPr b="1" i="0" lang="en-US" sz="2200" u="none" cap="none" strike="noStrike">
                <a:solidFill>
                  <a:srgbClr val="272525"/>
                </a:solidFill>
                <a:latin typeface="Barlow"/>
                <a:ea typeface="Barlow"/>
                <a:cs typeface="Barlow"/>
                <a:sym typeface="Barlow"/>
              </a:rPr>
              <a:t>Rapid Task Mgmt</a:t>
            </a:r>
            <a:endParaRPr b="0" i="0" sz="2200" u="none" cap="none" strike="noStrike"/>
          </a:p>
        </p:txBody>
      </p:sp>
      <p:sp>
        <p:nvSpPr>
          <p:cNvPr id="141" name="Google Shape;141;p16"/>
          <p:cNvSpPr/>
          <p:nvPr/>
        </p:nvSpPr>
        <p:spPr>
          <a:xfrm>
            <a:off x="8877419" y="4262318"/>
            <a:ext cx="2361962" cy="10401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00"/>
              <a:buFont typeface="Montserrat"/>
              <a:buNone/>
            </a:pPr>
            <a:r>
              <a:rPr b="0" i="0" lang="en-US" sz="1700" u="none" cap="none" strike="noStrike">
                <a:solidFill>
                  <a:srgbClr val="272525"/>
                </a:solidFill>
                <a:latin typeface="Montserrat"/>
                <a:ea typeface="Montserrat"/>
                <a:cs typeface="Montserrat"/>
                <a:sym typeface="Montserrat"/>
              </a:rPr>
              <a:t>Create urgent tickets instantly via voice or text.</a:t>
            </a:r>
            <a:endParaRPr b="0" i="0" sz="1700" u="none" cap="none" strike="noStrike"/>
          </a:p>
        </p:txBody>
      </p:sp>
      <p:pic>
        <p:nvPicPr>
          <p:cNvPr descr="preencoded.png" id="142" name="Google Shape;142;p1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510129" y="3017996"/>
            <a:ext cx="541615" cy="541615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16"/>
          <p:cNvSpPr/>
          <p:nvPr/>
        </p:nvSpPr>
        <p:spPr>
          <a:xfrm>
            <a:off x="11510129" y="3776186"/>
            <a:ext cx="2361962" cy="7124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200"/>
              <a:buFont typeface="Barlow"/>
              <a:buNone/>
            </a:pPr>
            <a:r>
              <a:rPr b="1" i="0" lang="en-US" sz="2200" u="none" cap="none" strike="noStrike">
                <a:solidFill>
                  <a:srgbClr val="272525"/>
                </a:solidFill>
                <a:latin typeface="Barlow"/>
                <a:ea typeface="Barlow"/>
                <a:cs typeface="Barlow"/>
                <a:sym typeface="Barlow"/>
              </a:rPr>
              <a:t>Timeline Optimization</a:t>
            </a:r>
            <a:endParaRPr b="0" i="0" sz="2200" u="none" cap="none" strike="noStrike"/>
          </a:p>
        </p:txBody>
      </p:sp>
      <p:sp>
        <p:nvSpPr>
          <p:cNvPr id="144" name="Google Shape;144;p16"/>
          <p:cNvSpPr/>
          <p:nvPr/>
        </p:nvSpPr>
        <p:spPr>
          <a:xfrm>
            <a:off x="11510129" y="4618553"/>
            <a:ext cx="2361962" cy="10401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00"/>
              <a:buFont typeface="Montserrat"/>
              <a:buNone/>
            </a:pPr>
            <a:r>
              <a:rPr b="0" i="0" lang="en-US" sz="1700" u="none" cap="none" strike="noStrike">
                <a:solidFill>
                  <a:srgbClr val="272525"/>
                </a:solidFill>
                <a:latin typeface="Montserrat"/>
                <a:ea typeface="Montserrat"/>
                <a:cs typeface="Montserrat"/>
                <a:sym typeface="Montserrat"/>
              </a:rPr>
              <a:t>Auto-reschedule deliverables based on real-world changes.</a:t>
            </a:r>
            <a:endParaRPr b="0" i="0" sz="1700" u="none" cap="none" strike="noStrike"/>
          </a:p>
        </p:txBody>
      </p:sp>
      <p:sp>
        <p:nvSpPr>
          <p:cNvPr id="145" name="Google Shape;145;p16"/>
          <p:cNvSpPr/>
          <p:nvPr/>
        </p:nvSpPr>
        <p:spPr>
          <a:xfrm>
            <a:off x="6244709" y="5902404"/>
            <a:ext cx="7627382" cy="3467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00"/>
              <a:buFont typeface="Montserrat"/>
              <a:buNone/>
            </a:pPr>
            <a:r>
              <a:rPr b="0" i="0" lang="en-US" sz="1700" u="none" cap="none" strike="noStrike">
                <a:solidFill>
                  <a:srgbClr val="272525"/>
                </a:solidFill>
                <a:latin typeface="Montserrat"/>
                <a:ea typeface="Montserrat"/>
                <a:cs typeface="Montserrat"/>
                <a:sym typeface="Montserrat"/>
              </a:rPr>
              <a:t>Sample prompts for dynamic AI task operations included.</a:t>
            </a:r>
            <a:endParaRPr b="0" i="0" sz="1700" u="none" cap="none" strike="noStrike"/>
          </a:p>
        </p:txBody>
      </p:sp>
      <p:pic>
        <p:nvPicPr>
          <p:cNvPr id="146" name="Google Shape;146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" y="0"/>
            <a:ext cx="5486400" cy="8225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52" name="Google Shape;152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17"/>
          <p:cNvSpPr/>
          <p:nvPr/>
        </p:nvSpPr>
        <p:spPr>
          <a:xfrm>
            <a:off x="6244709" y="1131570"/>
            <a:ext cx="5701546" cy="712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842"/>
              </a:lnSpc>
              <a:spcBef>
                <a:spcPts val="0"/>
              </a:spcBef>
              <a:spcAft>
                <a:spcPts val="0"/>
              </a:spcAft>
              <a:buClr>
                <a:srgbClr val="7068F4"/>
              </a:buClr>
              <a:buSzPts val="4450"/>
              <a:buFont typeface="Barlow"/>
              <a:buNone/>
            </a:pPr>
            <a:r>
              <a:rPr b="1" i="0" lang="en-US" sz="4450" u="none" cap="none" strike="noStrike">
                <a:solidFill>
                  <a:srgbClr val="7068F4"/>
                </a:solidFill>
                <a:latin typeface="Barlow"/>
                <a:ea typeface="Barlow"/>
                <a:cs typeface="Barlow"/>
                <a:sym typeface="Barlow"/>
              </a:rPr>
              <a:t>Why This Matters</a:t>
            </a:r>
            <a:endParaRPr b="0" i="0" sz="4450" u="none" cap="none" strike="noStrike"/>
          </a:p>
        </p:txBody>
      </p:sp>
      <p:sp>
        <p:nvSpPr>
          <p:cNvPr id="154" name="Google Shape;154;p17"/>
          <p:cNvSpPr/>
          <p:nvPr/>
        </p:nvSpPr>
        <p:spPr>
          <a:xfrm>
            <a:off x="6244709" y="2169200"/>
            <a:ext cx="487442" cy="487442"/>
          </a:xfrm>
          <a:prstGeom prst="roundRect">
            <a:avLst>
              <a:gd fmla="val 40004" name="adj"/>
            </a:avLst>
          </a:prstGeom>
          <a:solidFill>
            <a:srgbClr val="EEEFF5"/>
          </a:solidFill>
          <a:ln>
            <a:noFill/>
          </a:ln>
          <a:effectLst>
            <a:outerShdw blurRad="53340" rotWithShape="0" algn="bl" dir="13500000" dist="26670">
              <a:srgbClr val="FFFFFF">
                <a:alpha val="6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17"/>
          <p:cNvSpPr/>
          <p:nvPr/>
        </p:nvSpPr>
        <p:spPr>
          <a:xfrm>
            <a:off x="6948726" y="2243614"/>
            <a:ext cx="2850713" cy="3562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200"/>
              <a:buFont typeface="Barlow"/>
              <a:buNone/>
            </a:pPr>
            <a:r>
              <a:rPr b="1" i="0" lang="en-US" sz="2200" u="none" cap="none" strike="noStrike">
                <a:solidFill>
                  <a:srgbClr val="272525"/>
                </a:solidFill>
                <a:latin typeface="Barlow"/>
                <a:ea typeface="Barlow"/>
                <a:cs typeface="Barlow"/>
                <a:sym typeface="Barlow"/>
              </a:rPr>
              <a:t>70% Faster Operations</a:t>
            </a:r>
            <a:endParaRPr b="0" i="0" sz="2200" u="none" cap="none" strike="noStrike"/>
          </a:p>
        </p:txBody>
      </p:sp>
      <p:sp>
        <p:nvSpPr>
          <p:cNvPr id="156" name="Google Shape;156;p17"/>
          <p:cNvSpPr/>
          <p:nvPr/>
        </p:nvSpPr>
        <p:spPr>
          <a:xfrm>
            <a:off x="6948726" y="2729746"/>
            <a:ext cx="6923365" cy="3467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00"/>
              <a:buFont typeface="Montserrat"/>
              <a:buNone/>
            </a:pPr>
            <a:r>
              <a:rPr b="0" i="0" lang="en-US" sz="1700" u="none" cap="none" strike="noStrike">
                <a:solidFill>
                  <a:srgbClr val="272525"/>
                </a:solidFill>
                <a:latin typeface="Montserrat"/>
                <a:ea typeface="Montserrat"/>
                <a:cs typeface="Montserrat"/>
                <a:sym typeface="Montserrat"/>
              </a:rPr>
              <a:t>AI co-pilot accelerates task management workflows.</a:t>
            </a:r>
            <a:endParaRPr b="0" i="0" sz="1700" u="none" cap="none" strike="noStrike"/>
          </a:p>
        </p:txBody>
      </p:sp>
      <p:sp>
        <p:nvSpPr>
          <p:cNvPr id="157" name="Google Shape;157;p17"/>
          <p:cNvSpPr/>
          <p:nvPr/>
        </p:nvSpPr>
        <p:spPr>
          <a:xfrm>
            <a:off x="6244709" y="3509724"/>
            <a:ext cx="487442" cy="487442"/>
          </a:xfrm>
          <a:prstGeom prst="roundRect">
            <a:avLst>
              <a:gd fmla="val 40004" name="adj"/>
            </a:avLst>
          </a:prstGeom>
          <a:solidFill>
            <a:srgbClr val="EEEFF5"/>
          </a:solidFill>
          <a:ln>
            <a:noFill/>
          </a:ln>
          <a:effectLst>
            <a:outerShdw blurRad="53340" rotWithShape="0" algn="bl" dir="13500000" dist="26670">
              <a:srgbClr val="FFFFFF">
                <a:alpha val="6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17"/>
          <p:cNvSpPr/>
          <p:nvPr/>
        </p:nvSpPr>
        <p:spPr>
          <a:xfrm>
            <a:off x="6948726" y="3584138"/>
            <a:ext cx="3210401" cy="3562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200"/>
              <a:buFont typeface="Barlow"/>
              <a:buNone/>
            </a:pPr>
            <a:r>
              <a:rPr b="1" i="0" lang="en-US" sz="2200" u="none" cap="none" strike="noStrike">
                <a:solidFill>
                  <a:srgbClr val="272525"/>
                </a:solidFill>
                <a:latin typeface="Barlow"/>
                <a:ea typeface="Barlow"/>
                <a:cs typeface="Barlow"/>
                <a:sym typeface="Barlow"/>
              </a:rPr>
              <a:t>Context-Aware Decisions</a:t>
            </a:r>
            <a:endParaRPr b="0" i="0" sz="2200" u="none" cap="none" strike="noStrike"/>
          </a:p>
        </p:txBody>
      </p:sp>
      <p:sp>
        <p:nvSpPr>
          <p:cNvPr id="159" name="Google Shape;159;p17"/>
          <p:cNvSpPr/>
          <p:nvPr/>
        </p:nvSpPr>
        <p:spPr>
          <a:xfrm>
            <a:off x="6948726" y="4070271"/>
            <a:ext cx="6923365" cy="3467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00"/>
              <a:buFont typeface="Montserrat"/>
              <a:buNone/>
            </a:pPr>
            <a:r>
              <a:rPr b="0" i="0" lang="en-US" sz="1700" u="none" cap="none" strike="noStrike">
                <a:solidFill>
                  <a:srgbClr val="272525"/>
                </a:solidFill>
                <a:latin typeface="Montserrat"/>
                <a:ea typeface="Montserrat"/>
                <a:cs typeface="Montserrat"/>
                <a:sym typeface="Montserrat"/>
              </a:rPr>
              <a:t>AI understands project context for smarter outcomes.</a:t>
            </a:r>
            <a:endParaRPr b="0" i="0" sz="1700" u="none" cap="none" strike="noStrike"/>
          </a:p>
        </p:txBody>
      </p:sp>
      <p:sp>
        <p:nvSpPr>
          <p:cNvPr id="160" name="Google Shape;160;p17"/>
          <p:cNvSpPr/>
          <p:nvPr/>
        </p:nvSpPr>
        <p:spPr>
          <a:xfrm>
            <a:off x="6244709" y="4850249"/>
            <a:ext cx="487442" cy="487442"/>
          </a:xfrm>
          <a:prstGeom prst="roundRect">
            <a:avLst>
              <a:gd fmla="val 40004" name="adj"/>
            </a:avLst>
          </a:prstGeom>
          <a:solidFill>
            <a:srgbClr val="EEEFF5"/>
          </a:solidFill>
          <a:ln>
            <a:noFill/>
          </a:ln>
          <a:effectLst>
            <a:outerShdw blurRad="53340" rotWithShape="0" algn="bl" dir="13500000" dist="26670">
              <a:srgbClr val="FFFFFF">
                <a:alpha val="6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17"/>
          <p:cNvSpPr/>
          <p:nvPr/>
        </p:nvSpPr>
        <p:spPr>
          <a:xfrm>
            <a:off x="6948726" y="4924663"/>
            <a:ext cx="2850713" cy="3562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200"/>
              <a:buFont typeface="Barlow"/>
              <a:buNone/>
            </a:pPr>
            <a:r>
              <a:rPr b="1" i="0" lang="en-US" sz="2200" u="none" cap="none" strike="noStrike">
                <a:solidFill>
                  <a:srgbClr val="272525"/>
                </a:solidFill>
                <a:latin typeface="Barlow"/>
                <a:ea typeface="Barlow"/>
                <a:cs typeface="Barlow"/>
                <a:sym typeface="Barlow"/>
              </a:rPr>
              <a:t>Unified Interface</a:t>
            </a:r>
            <a:endParaRPr b="0" i="0" sz="2200" u="none" cap="none" strike="noStrike"/>
          </a:p>
        </p:txBody>
      </p:sp>
      <p:sp>
        <p:nvSpPr>
          <p:cNvPr id="162" name="Google Shape;162;p17"/>
          <p:cNvSpPr/>
          <p:nvPr/>
        </p:nvSpPr>
        <p:spPr>
          <a:xfrm>
            <a:off x="6948726" y="5410795"/>
            <a:ext cx="6923365" cy="3467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00"/>
              <a:buFont typeface="Montserrat"/>
              <a:buNone/>
            </a:pPr>
            <a:r>
              <a:rPr b="0" i="0" lang="en-US" sz="1700" u="none" cap="none" strike="noStrike">
                <a:solidFill>
                  <a:srgbClr val="272525"/>
                </a:solidFill>
                <a:latin typeface="Montserrat"/>
                <a:ea typeface="Montserrat"/>
                <a:cs typeface="Montserrat"/>
                <a:sym typeface="Montserrat"/>
              </a:rPr>
              <a:t>Simple for technical and non-technical users alike.</a:t>
            </a:r>
            <a:endParaRPr b="0" i="0" sz="1700" u="none" cap="none" strike="noStrike"/>
          </a:p>
        </p:txBody>
      </p:sp>
      <p:sp>
        <p:nvSpPr>
          <p:cNvPr id="163" name="Google Shape;163;p17"/>
          <p:cNvSpPr/>
          <p:nvPr/>
        </p:nvSpPr>
        <p:spPr>
          <a:xfrm>
            <a:off x="6244709" y="6190774"/>
            <a:ext cx="487442" cy="487442"/>
          </a:xfrm>
          <a:prstGeom prst="roundRect">
            <a:avLst>
              <a:gd fmla="val 40004" name="adj"/>
            </a:avLst>
          </a:prstGeom>
          <a:solidFill>
            <a:srgbClr val="EEEFF5"/>
          </a:solidFill>
          <a:ln>
            <a:noFill/>
          </a:ln>
          <a:effectLst>
            <a:outerShdw blurRad="53340" rotWithShape="0" algn="bl" dir="13500000" dist="26670">
              <a:srgbClr val="FFFFFF">
                <a:alpha val="6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7"/>
          <p:cNvSpPr/>
          <p:nvPr/>
        </p:nvSpPr>
        <p:spPr>
          <a:xfrm>
            <a:off x="6948726" y="6265188"/>
            <a:ext cx="2850713" cy="3562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200"/>
              <a:buFont typeface="Barlow"/>
              <a:buNone/>
            </a:pPr>
            <a:r>
              <a:rPr b="1" i="0" lang="en-US" sz="2200" u="none" cap="none" strike="noStrike">
                <a:solidFill>
                  <a:srgbClr val="272525"/>
                </a:solidFill>
                <a:latin typeface="Barlow"/>
                <a:ea typeface="Barlow"/>
                <a:cs typeface="Barlow"/>
                <a:sym typeface="Barlow"/>
              </a:rPr>
              <a:t>Enterprise-Ready</a:t>
            </a:r>
            <a:endParaRPr b="0" i="0" sz="2200" u="none" cap="none" strike="noStrike"/>
          </a:p>
        </p:txBody>
      </p:sp>
      <p:sp>
        <p:nvSpPr>
          <p:cNvPr id="165" name="Google Shape;165;p17"/>
          <p:cNvSpPr/>
          <p:nvPr/>
        </p:nvSpPr>
        <p:spPr>
          <a:xfrm>
            <a:off x="6948726" y="6751320"/>
            <a:ext cx="6923365" cy="3467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00"/>
              <a:buFont typeface="Montserrat"/>
              <a:buNone/>
            </a:pPr>
            <a:r>
              <a:rPr b="0" i="0" lang="en-US" sz="1700" u="none" cap="none" strike="noStrike">
                <a:solidFill>
                  <a:srgbClr val="272525"/>
                </a:solidFill>
                <a:latin typeface="Montserrat"/>
                <a:ea typeface="Montserrat"/>
                <a:cs typeface="Montserrat"/>
                <a:sym typeface="Montserrat"/>
              </a:rPr>
              <a:t>Secure credentials, scalable workflows, full audit trails.</a:t>
            </a:r>
            <a:endParaRPr b="0" i="0" sz="1700" u="none" cap="none" strike="noStrike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8"/>
          <p:cNvSpPr/>
          <p:nvPr/>
        </p:nvSpPr>
        <p:spPr>
          <a:xfrm>
            <a:off x="758292" y="595800"/>
            <a:ext cx="10655400" cy="7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842"/>
              </a:lnSpc>
              <a:spcBef>
                <a:spcPts val="0"/>
              </a:spcBef>
              <a:spcAft>
                <a:spcPts val="0"/>
              </a:spcAft>
              <a:buClr>
                <a:srgbClr val="7068F4"/>
              </a:buClr>
              <a:buSzPts val="4450"/>
              <a:buFont typeface="Barlow"/>
              <a:buNone/>
            </a:pPr>
            <a:r>
              <a:rPr b="1" lang="en-US" sz="4450">
                <a:solidFill>
                  <a:srgbClr val="7068F4"/>
                </a:solidFill>
                <a:latin typeface="Barlow"/>
                <a:ea typeface="Barlow"/>
                <a:cs typeface="Barlow"/>
                <a:sym typeface="Barlow"/>
              </a:rPr>
              <a:t>Future Implementation</a:t>
            </a:r>
            <a:endParaRPr b="0" i="0" sz="4450" u="none" cap="none" strike="noStrike"/>
          </a:p>
        </p:txBody>
      </p:sp>
      <p:pic>
        <p:nvPicPr>
          <p:cNvPr descr="preencoded.png" id="172" name="Google Shape;172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8309" y="1633418"/>
            <a:ext cx="1083231" cy="1688425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18"/>
          <p:cNvSpPr/>
          <p:nvPr/>
        </p:nvSpPr>
        <p:spPr>
          <a:xfrm>
            <a:off x="2166461" y="2299581"/>
            <a:ext cx="2850600" cy="3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200"/>
              <a:buFont typeface="Barlow"/>
              <a:buNone/>
            </a:pPr>
            <a:r>
              <a:rPr b="1" lang="en-US" sz="2200">
                <a:solidFill>
                  <a:srgbClr val="272525"/>
                </a:solidFill>
                <a:latin typeface="Barlow"/>
                <a:ea typeface="Barlow"/>
                <a:cs typeface="Barlow"/>
                <a:sym typeface="Barlow"/>
              </a:rPr>
              <a:t> Voice Commands</a:t>
            </a:r>
            <a:endParaRPr b="0" i="0" sz="2200" u="none" cap="none" strike="noStrike"/>
          </a:p>
        </p:txBody>
      </p:sp>
      <p:sp>
        <p:nvSpPr>
          <p:cNvPr id="174" name="Google Shape;174;p18"/>
          <p:cNvSpPr/>
          <p:nvPr/>
        </p:nvSpPr>
        <p:spPr>
          <a:xfrm>
            <a:off x="2149050" y="2917763"/>
            <a:ext cx="6254100" cy="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00"/>
              <a:buFont typeface="Montserrat"/>
              <a:buChar char="•"/>
            </a:pPr>
            <a:r>
              <a:rPr lang="en-US" sz="1700">
                <a:solidFill>
                  <a:srgbClr val="272525"/>
                </a:solidFill>
                <a:latin typeface="Montserrat"/>
                <a:ea typeface="Montserrat"/>
                <a:cs typeface="Montserrat"/>
                <a:sym typeface="Montserrat"/>
              </a:rPr>
              <a:t>Support for spoken requests.</a:t>
            </a:r>
            <a:endParaRPr b="0" i="0" sz="1700" u="none" cap="none" strike="noStrike"/>
          </a:p>
        </p:txBody>
      </p:sp>
      <p:pic>
        <p:nvPicPr>
          <p:cNvPr descr="preencoded.png" id="175" name="Google Shape;175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8309" y="3321844"/>
            <a:ext cx="1083231" cy="1688425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18"/>
          <p:cNvSpPr/>
          <p:nvPr/>
        </p:nvSpPr>
        <p:spPr>
          <a:xfrm>
            <a:off x="2166461" y="3976218"/>
            <a:ext cx="2850600" cy="3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200"/>
              <a:buFont typeface="Barlow"/>
              <a:buNone/>
            </a:pPr>
            <a:r>
              <a:rPr b="1" lang="en-US" sz="2200">
                <a:solidFill>
                  <a:srgbClr val="272525"/>
                </a:solidFill>
                <a:latin typeface="Barlow"/>
                <a:ea typeface="Barlow"/>
                <a:cs typeface="Barlow"/>
                <a:sym typeface="Barlow"/>
              </a:rPr>
              <a:t>Template Library</a:t>
            </a:r>
            <a:endParaRPr b="0" i="0" sz="2200" u="none" cap="none" strike="noStrike"/>
          </a:p>
        </p:txBody>
      </p:sp>
      <p:sp>
        <p:nvSpPr>
          <p:cNvPr id="177" name="Google Shape;177;p18"/>
          <p:cNvSpPr/>
          <p:nvPr/>
        </p:nvSpPr>
        <p:spPr>
          <a:xfrm>
            <a:off x="2099511" y="6228576"/>
            <a:ext cx="6219300" cy="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00"/>
              <a:buFont typeface="Montserrat"/>
              <a:buChar char="•"/>
            </a:pPr>
            <a:r>
              <a:rPr lang="en-US" sz="1700">
                <a:solidFill>
                  <a:srgbClr val="272525"/>
                </a:solidFill>
                <a:latin typeface="Montserrat"/>
                <a:ea typeface="Montserrat"/>
                <a:cs typeface="Montserrat"/>
                <a:sym typeface="Montserrat"/>
              </a:rPr>
              <a:t>Add integration with Google Calendar/Slack.</a:t>
            </a:r>
            <a:endParaRPr b="0" i="0" sz="1700" u="none" cap="none" strike="noStrike"/>
          </a:p>
        </p:txBody>
      </p:sp>
      <p:pic>
        <p:nvPicPr>
          <p:cNvPr descr="preencoded.png" id="178" name="Google Shape;178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58309" y="5010269"/>
            <a:ext cx="1083231" cy="1688425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18"/>
          <p:cNvSpPr/>
          <p:nvPr/>
        </p:nvSpPr>
        <p:spPr>
          <a:xfrm>
            <a:off x="2166446" y="5676438"/>
            <a:ext cx="10272000" cy="3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200"/>
              <a:buFont typeface="Barlow"/>
              <a:buNone/>
            </a:pPr>
            <a:r>
              <a:rPr b="1" i="0" lang="en-US" sz="2200" u="none" cap="none" strike="noStrike">
                <a:solidFill>
                  <a:srgbClr val="272525"/>
                </a:solidFill>
                <a:latin typeface="Barlow"/>
                <a:ea typeface="Barlow"/>
                <a:cs typeface="Barlow"/>
                <a:sym typeface="Barlow"/>
              </a:rPr>
              <a:t>Cross</a:t>
            </a:r>
            <a:r>
              <a:rPr b="1" lang="en-US" sz="2200">
                <a:solidFill>
                  <a:srgbClr val="272525"/>
                </a:solidFill>
                <a:latin typeface="Barlow"/>
                <a:ea typeface="Barlow"/>
                <a:cs typeface="Barlow"/>
                <a:sym typeface="Barlow"/>
              </a:rPr>
              <a:t>-</a:t>
            </a:r>
            <a:r>
              <a:rPr b="1" i="0" lang="en-US" sz="2200" u="none" cap="none" strike="noStrike">
                <a:solidFill>
                  <a:srgbClr val="272525"/>
                </a:solidFill>
                <a:latin typeface="Barlow"/>
                <a:ea typeface="Barlow"/>
                <a:cs typeface="Barlow"/>
                <a:sym typeface="Barlow"/>
              </a:rPr>
              <a:t>Platform Sync </a:t>
            </a:r>
            <a:endParaRPr b="0" i="0" sz="2200" u="none" cap="none" strike="noStrike"/>
          </a:p>
        </p:txBody>
      </p:sp>
      <p:sp>
        <p:nvSpPr>
          <p:cNvPr id="180" name="Google Shape;180;p18"/>
          <p:cNvSpPr/>
          <p:nvPr/>
        </p:nvSpPr>
        <p:spPr>
          <a:xfrm>
            <a:off x="2166461" y="6135410"/>
            <a:ext cx="6219300" cy="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700" u="none" cap="none" strike="noStrike"/>
          </a:p>
        </p:txBody>
      </p:sp>
      <p:sp>
        <p:nvSpPr>
          <p:cNvPr id="181" name="Google Shape;181;p18"/>
          <p:cNvSpPr/>
          <p:nvPr/>
        </p:nvSpPr>
        <p:spPr>
          <a:xfrm>
            <a:off x="2099511" y="4540151"/>
            <a:ext cx="6219300" cy="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00"/>
              <a:buFont typeface="Montserrat"/>
              <a:buChar char="•"/>
            </a:pPr>
            <a:r>
              <a:rPr lang="en-US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</a:t>
            </a:r>
            <a:r>
              <a:rPr lang="en-US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ave common workflows (e.g., “Weekly sprint setup”).</a:t>
            </a:r>
            <a:endParaRPr i="0" sz="1700" u="none" cap="none" strike="noStrike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2" name="Google Shape;182;p18"/>
          <p:cNvSpPr/>
          <p:nvPr/>
        </p:nvSpPr>
        <p:spPr>
          <a:xfrm>
            <a:off x="758309" y="6942415"/>
            <a:ext cx="7627500" cy="6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00"/>
              <a:buFont typeface="Montserrat"/>
              <a:buNone/>
            </a:pPr>
            <a:r>
              <a:t/>
            </a:r>
            <a:endParaRPr b="0" i="0" sz="1700" u="none" cap="none" strike="noStrike"/>
          </a:p>
        </p:txBody>
      </p:sp>
      <p:sp>
        <p:nvSpPr>
          <p:cNvPr id="183" name="Google Shape;183;p18"/>
          <p:cNvSpPr txBox="1"/>
          <p:nvPr/>
        </p:nvSpPr>
        <p:spPr>
          <a:xfrm>
            <a:off x="10981750" y="152672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4" name="Google Shape;184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065700" y="595800"/>
            <a:ext cx="1372750" cy="1372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90" name="Google Shape;190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19"/>
          <p:cNvSpPr/>
          <p:nvPr/>
        </p:nvSpPr>
        <p:spPr>
          <a:xfrm>
            <a:off x="6244709" y="1726644"/>
            <a:ext cx="5701546" cy="712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842"/>
              </a:lnSpc>
              <a:spcBef>
                <a:spcPts val="0"/>
              </a:spcBef>
              <a:spcAft>
                <a:spcPts val="0"/>
              </a:spcAft>
              <a:buClr>
                <a:srgbClr val="7068F4"/>
              </a:buClr>
              <a:buSzPts val="4450"/>
              <a:buFont typeface="Barlow"/>
              <a:buNone/>
            </a:pPr>
            <a:r>
              <a:rPr b="1" i="0" lang="en-US" sz="4450" u="none" cap="none" strike="noStrike">
                <a:solidFill>
                  <a:srgbClr val="7068F4"/>
                </a:solidFill>
                <a:latin typeface="Barlow"/>
                <a:ea typeface="Barlow"/>
                <a:cs typeface="Barlow"/>
                <a:sym typeface="Barlow"/>
              </a:rPr>
              <a:t>Get Started Today</a:t>
            </a:r>
            <a:endParaRPr b="0" i="0" sz="4450" u="none" cap="none" strike="noStrike"/>
          </a:p>
        </p:txBody>
      </p:sp>
      <p:sp>
        <p:nvSpPr>
          <p:cNvPr id="192" name="Google Shape;192;p19"/>
          <p:cNvSpPr/>
          <p:nvPr/>
        </p:nvSpPr>
        <p:spPr>
          <a:xfrm>
            <a:off x="6244709" y="2764274"/>
            <a:ext cx="162401" cy="832842"/>
          </a:xfrm>
          <a:prstGeom prst="roundRect">
            <a:avLst>
              <a:gd fmla="val 120071" name="adj"/>
            </a:avLst>
          </a:prstGeom>
          <a:solidFill>
            <a:srgbClr val="EEEFF5"/>
          </a:solidFill>
          <a:ln>
            <a:noFill/>
          </a:ln>
          <a:effectLst>
            <a:outerShdw blurRad="53340" rotWithShape="0" algn="bl" dir="13500000" dist="26670">
              <a:srgbClr val="FFFFFF">
                <a:alpha val="6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19"/>
          <p:cNvSpPr/>
          <p:nvPr/>
        </p:nvSpPr>
        <p:spPr>
          <a:xfrm>
            <a:off x="6732032" y="2764274"/>
            <a:ext cx="2850713" cy="3562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200"/>
              <a:buFont typeface="Barlow"/>
              <a:buNone/>
            </a:pPr>
            <a:r>
              <a:rPr b="1" i="0" lang="en-US" sz="2200" u="none" cap="none" strike="noStrike">
                <a:solidFill>
                  <a:srgbClr val="272525"/>
                </a:solidFill>
                <a:latin typeface="Barlow"/>
                <a:ea typeface="Barlow"/>
                <a:cs typeface="Barlow"/>
                <a:sym typeface="Barlow"/>
              </a:rPr>
              <a:t>Clone Repository</a:t>
            </a:r>
            <a:endParaRPr b="0" i="0" sz="2200" u="none" cap="none" strike="noStrike"/>
          </a:p>
        </p:txBody>
      </p:sp>
      <p:sp>
        <p:nvSpPr>
          <p:cNvPr id="194" name="Google Shape;194;p19"/>
          <p:cNvSpPr/>
          <p:nvPr/>
        </p:nvSpPr>
        <p:spPr>
          <a:xfrm>
            <a:off x="6732032" y="3250406"/>
            <a:ext cx="7140059" cy="3467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00"/>
              <a:buFont typeface="Montserrat"/>
              <a:buNone/>
            </a:pPr>
            <a:r>
              <a:rPr b="0" i="0" lang="en-US" sz="1700" u="none" cap="none" strike="noStrike">
                <a:solidFill>
                  <a:srgbClr val="272525"/>
                </a:solidFill>
                <a:latin typeface="Montserrat"/>
                <a:ea typeface="Montserrat"/>
                <a:cs typeface="Montserrat"/>
                <a:sym typeface="Montserrat"/>
              </a:rPr>
              <a:t>Download codebase to start customization and development.</a:t>
            </a:r>
            <a:endParaRPr b="0" i="0" sz="1700" u="none" cap="none" strike="noStrike"/>
          </a:p>
        </p:txBody>
      </p:sp>
      <p:sp>
        <p:nvSpPr>
          <p:cNvPr id="195" name="Google Shape;195;p19"/>
          <p:cNvSpPr/>
          <p:nvPr/>
        </p:nvSpPr>
        <p:spPr>
          <a:xfrm>
            <a:off x="6569631" y="3813691"/>
            <a:ext cx="162401" cy="832842"/>
          </a:xfrm>
          <a:prstGeom prst="roundRect">
            <a:avLst>
              <a:gd fmla="val 120071" name="adj"/>
            </a:avLst>
          </a:prstGeom>
          <a:solidFill>
            <a:srgbClr val="EEEFF5"/>
          </a:solidFill>
          <a:ln>
            <a:noFill/>
          </a:ln>
          <a:effectLst>
            <a:outerShdw blurRad="53340" rotWithShape="0" algn="bl" dir="13500000" dist="26670">
              <a:srgbClr val="FFFFFF">
                <a:alpha val="6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19"/>
          <p:cNvSpPr/>
          <p:nvPr/>
        </p:nvSpPr>
        <p:spPr>
          <a:xfrm>
            <a:off x="7056953" y="3813691"/>
            <a:ext cx="2916793" cy="3562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200"/>
              <a:buFont typeface="Barlow"/>
              <a:buNone/>
            </a:pPr>
            <a:r>
              <a:rPr b="1" i="0" lang="en-US" sz="2200" u="none" cap="none" strike="noStrike">
                <a:solidFill>
                  <a:srgbClr val="272525"/>
                </a:solidFill>
                <a:latin typeface="Barlow"/>
                <a:ea typeface="Barlow"/>
                <a:cs typeface="Barlow"/>
                <a:sym typeface="Barlow"/>
              </a:rPr>
              <a:t>Configure Environment</a:t>
            </a:r>
            <a:endParaRPr b="0" i="0" sz="2200" u="none" cap="none" strike="noStrike"/>
          </a:p>
        </p:txBody>
      </p:sp>
      <p:sp>
        <p:nvSpPr>
          <p:cNvPr id="197" name="Google Shape;197;p19"/>
          <p:cNvSpPr/>
          <p:nvPr/>
        </p:nvSpPr>
        <p:spPr>
          <a:xfrm>
            <a:off x="7056953" y="4299823"/>
            <a:ext cx="6815138" cy="3467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00"/>
              <a:buFont typeface="Montserrat"/>
              <a:buNone/>
            </a:pPr>
            <a:r>
              <a:rPr b="0" i="0" lang="en-US" sz="1700" u="none" cap="none" strike="noStrike">
                <a:solidFill>
                  <a:srgbClr val="272525"/>
                </a:solidFill>
                <a:latin typeface="Montserrat"/>
                <a:ea typeface="Montserrat"/>
                <a:cs typeface="Montserrat"/>
                <a:sym typeface="Montserrat"/>
              </a:rPr>
              <a:t>Set up .env files with API keys and secrets.</a:t>
            </a:r>
            <a:endParaRPr b="0" i="0" sz="1700" u="none" cap="none" strike="noStrike"/>
          </a:p>
        </p:txBody>
      </p:sp>
      <p:sp>
        <p:nvSpPr>
          <p:cNvPr id="198" name="Google Shape;198;p19"/>
          <p:cNvSpPr/>
          <p:nvPr/>
        </p:nvSpPr>
        <p:spPr>
          <a:xfrm>
            <a:off x="6894671" y="4863108"/>
            <a:ext cx="162401" cy="832842"/>
          </a:xfrm>
          <a:prstGeom prst="roundRect">
            <a:avLst>
              <a:gd fmla="val 120071" name="adj"/>
            </a:avLst>
          </a:prstGeom>
          <a:solidFill>
            <a:srgbClr val="EEEFF5"/>
          </a:solidFill>
          <a:ln>
            <a:noFill/>
          </a:ln>
          <a:effectLst>
            <a:outerShdw blurRad="53340" rotWithShape="0" algn="bl" dir="13500000" dist="26670">
              <a:srgbClr val="FFFFFF">
                <a:alpha val="6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19"/>
          <p:cNvSpPr/>
          <p:nvPr/>
        </p:nvSpPr>
        <p:spPr>
          <a:xfrm>
            <a:off x="7381994" y="4863108"/>
            <a:ext cx="3289102" cy="3562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200"/>
              <a:buFont typeface="Barlow"/>
              <a:buNone/>
            </a:pPr>
            <a:r>
              <a:rPr b="1" i="0" lang="en-US" sz="2200" u="none" cap="none" strike="noStrike">
                <a:solidFill>
                  <a:srgbClr val="272525"/>
                </a:solidFill>
                <a:latin typeface="Barlow"/>
                <a:ea typeface="Barlow"/>
                <a:cs typeface="Barlow"/>
                <a:sym typeface="Barlow"/>
              </a:rPr>
              <a:t>Explore LangGraph Studio</a:t>
            </a:r>
            <a:endParaRPr b="0" i="0" sz="2200" u="none" cap="none" strike="noStrike"/>
          </a:p>
        </p:txBody>
      </p:sp>
      <p:sp>
        <p:nvSpPr>
          <p:cNvPr id="200" name="Google Shape;200;p19"/>
          <p:cNvSpPr/>
          <p:nvPr/>
        </p:nvSpPr>
        <p:spPr>
          <a:xfrm>
            <a:off x="7381994" y="5349240"/>
            <a:ext cx="6490097" cy="3467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00"/>
              <a:buFont typeface="Montserrat"/>
              <a:buNone/>
            </a:pPr>
            <a:r>
              <a:rPr b="0" i="0" lang="en-US" sz="1700" u="none" cap="none" strike="noStrike">
                <a:solidFill>
                  <a:srgbClr val="272525"/>
                </a:solidFill>
                <a:latin typeface="Montserrat"/>
                <a:ea typeface="Montserrat"/>
                <a:cs typeface="Montserrat"/>
                <a:sym typeface="Montserrat"/>
              </a:rPr>
              <a:t>Visualize and extend AI workflows seamlessly.</a:t>
            </a:r>
            <a:endParaRPr b="0" i="0" sz="1700" u="none" cap="none" strike="noStrike"/>
          </a:p>
        </p:txBody>
      </p:sp>
      <p:sp>
        <p:nvSpPr>
          <p:cNvPr id="201" name="Google Shape;201;p19"/>
          <p:cNvSpPr/>
          <p:nvPr/>
        </p:nvSpPr>
        <p:spPr>
          <a:xfrm>
            <a:off x="6244709" y="6156246"/>
            <a:ext cx="7627382" cy="3467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00"/>
              <a:buFont typeface="Montserrat"/>
              <a:buNone/>
            </a:pPr>
            <a:r>
              <a:rPr b="1" i="0" lang="en-US" sz="1700" u="none" cap="none" strike="noStrike">
                <a:solidFill>
                  <a:srgbClr val="272525"/>
                </a:solidFill>
                <a:latin typeface="Montserrat"/>
                <a:ea typeface="Montserrat"/>
                <a:cs typeface="Montserrat"/>
                <a:sym typeface="Montserrat"/>
              </a:rPr>
              <a:t>Q&amp;A:</a:t>
            </a:r>
            <a:r>
              <a:rPr b="0" i="0" lang="en-US" sz="1700" u="none" cap="none" strike="noStrike">
                <a:solidFill>
                  <a:srgbClr val="272525"/>
                </a:solidFill>
                <a:latin typeface="Montserrat"/>
                <a:ea typeface="Montserrat"/>
                <a:cs typeface="Montserrat"/>
                <a:sym typeface="Montserrat"/>
              </a:rPr>
              <a:t> Let’s discuss how AI transforms project management!</a:t>
            </a:r>
            <a:endParaRPr b="0" i="0" sz="1700" u="none" cap="none" strike="noStrike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